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5" d="100"/>
          <a:sy n="75" d="100"/>
        </p:scale>
        <p:origin x="118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4/13/2024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513484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4/13/2024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turn-sam/IBM_Data_Science/blob/b0a38417a03b0e22d0f37db279deacf6b7c46b6b/C10/W1/solved-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turn-sam/IBM_Data_Science/blob/b0a38417a03b0e22d0f37db279deacf6b7c46b6b/C10/W2/solved-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turn-sam/IBM_Data_Science/blob/b0a38417a03b0e22d0f37db279deacf6b7c46b6b/C10/W2/solved-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turn-sam/IBM_Data_Science/blob/b0a38417a03b0e22d0f37db279deacf6b7c46b6b/C10/W3/solved-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turn-sam/IBM_Data_Science/blob/b0a38417a03b0e22d0f37db279deacf6b7c46b6b/C10/W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aturn-sam/IBM_Data_Science/blob/b0a38417a03b0e22d0f37db279deacf6b7c46b6b/C10/W4/SpaceX_Machine%20Learning%20Prediction_Part_5.ipynb"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aturn-sam/IBM_Data_Science/tree/b0a38417a03b0e22d0f37db279deacf6b7c46b6b/C10"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aturn-sam/IBM_Data_Science/blob/b0a38417a03b0e22d0f37db279deacf6b7c46b6b/C10/W1/solved-jupyter-labs-spacex-data-collection-api.ipynb" TargetMode="External"/><Relationship Id="rId3" Type="http://schemas.openxmlformats.org/officeDocument/2006/relationships/hyperlink" Target="https://github.com/r-spacex/SpaceX-API"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aturn-sam/IBM_Data_Science/blob/b0a38417a03b0e22d0f37db279deacf6b7c46b6b/C10/W1/solved-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Md. </a:t>
            </a:r>
            <a:r>
              <a:rPr lang="en-US" dirty="0" err="1" smtClean="0">
                <a:solidFill>
                  <a:schemeClr val="bg2"/>
                </a:solidFill>
                <a:latin typeface="Abadi"/>
                <a:ea typeface="SF Pro" pitchFamily="2" charset="0"/>
                <a:cs typeface="SF Pro" pitchFamily="2" charset="0"/>
              </a:rPr>
              <a:t>Samrat-Uz-Zaman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13/04/2024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10</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380967"/>
            <a:ext cx="10263749" cy="3785394"/>
          </a:xfrm>
          <a:prstGeom prst="rect">
            <a:avLst/>
          </a:prstGeom>
        </p:spPr>
        <p:txBody>
          <a:bodyPr/>
          <a:lstStyle/>
          <a:p>
            <a:pPr marL="0" indent="0">
              <a:buNone/>
            </a:pPr>
            <a:endParaRPr lang="en-US" dirty="0">
              <a:latin typeface="Centaur" panose="02030504050205020304" pitchFamily="18" charset="0"/>
            </a:endParaRPr>
          </a:p>
          <a:p>
            <a:endParaRPr lang="en-US" dirty="0">
              <a:latin typeface="Centaur" panose="02030504050205020304" pitchFamily="18" charset="0"/>
            </a:endParaRPr>
          </a:p>
          <a:p>
            <a:endParaRPr lang="en-US" dirty="0">
              <a:latin typeface="Centaur" panose="02030504050205020304" pitchFamily="18" charset="0"/>
            </a:endParaRPr>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Data Wrangling</a:t>
            </a:r>
          </a:p>
        </p:txBody>
      </p:sp>
      <p:sp>
        <p:nvSpPr>
          <p:cNvPr id="2" name="Snip Single Corner Rectangle 1"/>
          <p:cNvSpPr/>
          <p:nvPr/>
        </p:nvSpPr>
        <p:spPr>
          <a:xfrm>
            <a:off x="914400" y="1778000"/>
            <a:ext cx="2326640" cy="129032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aur" panose="02030504050205020304" pitchFamily="18" charset="0"/>
              </a:rPr>
              <a:t>Check Null Values</a:t>
            </a:r>
            <a:endParaRPr lang="en-US" sz="2000" dirty="0">
              <a:latin typeface="Centaur" panose="02030504050205020304" pitchFamily="18" charset="0"/>
            </a:endParaRPr>
          </a:p>
        </p:txBody>
      </p:sp>
      <p:sp>
        <p:nvSpPr>
          <p:cNvPr id="7" name="Snip Single Corner Rectangle 6"/>
          <p:cNvSpPr/>
          <p:nvPr/>
        </p:nvSpPr>
        <p:spPr>
          <a:xfrm>
            <a:off x="4653280" y="1790223"/>
            <a:ext cx="2326640" cy="129032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aur" panose="02030504050205020304" pitchFamily="18" charset="0"/>
              </a:rPr>
              <a:t>Calculate the number of launces in each site</a:t>
            </a:r>
            <a:endParaRPr lang="en-US" sz="2000" dirty="0">
              <a:latin typeface="Centaur" panose="02030504050205020304" pitchFamily="18" charset="0"/>
            </a:endParaRPr>
          </a:p>
        </p:txBody>
      </p:sp>
      <p:sp>
        <p:nvSpPr>
          <p:cNvPr id="9" name="Snip Single Corner Rectangle 8"/>
          <p:cNvSpPr/>
          <p:nvPr/>
        </p:nvSpPr>
        <p:spPr>
          <a:xfrm>
            <a:off x="8392160" y="1777999"/>
            <a:ext cx="2326640" cy="129032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aur" panose="02030504050205020304" pitchFamily="18" charset="0"/>
              </a:rPr>
              <a:t>Calculate the number of launces in each orbit</a:t>
            </a:r>
            <a:endParaRPr lang="en-US" sz="2000" dirty="0">
              <a:latin typeface="Centaur" panose="02030504050205020304" pitchFamily="18" charset="0"/>
            </a:endParaRPr>
          </a:p>
        </p:txBody>
      </p:sp>
      <p:sp>
        <p:nvSpPr>
          <p:cNvPr id="10" name="Snip Single Corner Rectangle 9"/>
          <p:cNvSpPr/>
          <p:nvPr/>
        </p:nvSpPr>
        <p:spPr>
          <a:xfrm>
            <a:off x="8392160" y="3761264"/>
            <a:ext cx="2326640" cy="129032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aur" panose="02030504050205020304" pitchFamily="18" charset="0"/>
              </a:rPr>
              <a:t>Calculate the number of Mission outcome in each orbit type</a:t>
            </a:r>
            <a:endParaRPr lang="en-US" sz="2000" dirty="0">
              <a:latin typeface="Centaur" panose="02030504050205020304" pitchFamily="18" charset="0"/>
            </a:endParaRPr>
          </a:p>
        </p:txBody>
      </p:sp>
      <p:sp>
        <p:nvSpPr>
          <p:cNvPr id="11" name="Snip Single Corner Rectangle 10"/>
          <p:cNvSpPr/>
          <p:nvPr/>
        </p:nvSpPr>
        <p:spPr>
          <a:xfrm>
            <a:off x="4738565" y="3761264"/>
            <a:ext cx="2326640" cy="129032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aur" panose="02030504050205020304" pitchFamily="18" charset="0"/>
              </a:rPr>
              <a:t>Create a landing outcome label from outcome column</a:t>
            </a:r>
            <a:endParaRPr lang="en-US" sz="2000" dirty="0">
              <a:latin typeface="Centaur" panose="02030504050205020304" pitchFamily="18" charset="0"/>
            </a:endParaRPr>
          </a:p>
        </p:txBody>
      </p:sp>
      <p:sp>
        <p:nvSpPr>
          <p:cNvPr id="12" name="Snip Single Corner Rectangle 11"/>
          <p:cNvSpPr/>
          <p:nvPr/>
        </p:nvSpPr>
        <p:spPr>
          <a:xfrm>
            <a:off x="1084970" y="3755152"/>
            <a:ext cx="2326640" cy="129032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aur" panose="02030504050205020304" pitchFamily="18" charset="0"/>
              </a:rPr>
              <a:t>Handle null values</a:t>
            </a:r>
            <a:endParaRPr lang="en-US" sz="2000" dirty="0">
              <a:latin typeface="Centaur" panose="02030504050205020304" pitchFamily="18" charset="0"/>
            </a:endParaRPr>
          </a:p>
        </p:txBody>
      </p:sp>
      <p:cxnSp>
        <p:nvCxnSpPr>
          <p:cNvPr id="13" name="Straight Arrow Connector 12"/>
          <p:cNvCxnSpPr>
            <a:stCxn id="2" idx="0"/>
            <a:endCxn id="7" idx="2"/>
          </p:cNvCxnSpPr>
          <p:nvPr/>
        </p:nvCxnSpPr>
        <p:spPr>
          <a:xfrm>
            <a:off x="3241040" y="2423160"/>
            <a:ext cx="1412240" cy="122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9" idx="2"/>
          </p:cNvCxnSpPr>
          <p:nvPr/>
        </p:nvCxnSpPr>
        <p:spPr>
          <a:xfrm flipV="1">
            <a:off x="6979920" y="2423159"/>
            <a:ext cx="1412240" cy="12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p:cNvCxnSpPr>
          <p:nvPr/>
        </p:nvCxnSpPr>
        <p:spPr>
          <a:xfrm>
            <a:off x="10718800" y="2423159"/>
            <a:ext cx="863600" cy="1977153"/>
          </a:xfrm>
          <a:prstGeom prst="bentConnector2">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0" idx="0"/>
          </p:cNvCxnSpPr>
          <p:nvPr/>
        </p:nvCxnSpPr>
        <p:spPr>
          <a:xfrm flipH="1">
            <a:off x="10718800" y="4406424"/>
            <a:ext cx="8636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0" idx="2"/>
            <a:endCxn id="11" idx="0"/>
          </p:cNvCxnSpPr>
          <p:nvPr/>
        </p:nvCxnSpPr>
        <p:spPr>
          <a:xfrm flipH="1">
            <a:off x="7065205" y="4406424"/>
            <a:ext cx="13269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a:endCxn id="12" idx="0"/>
          </p:cNvCxnSpPr>
          <p:nvPr/>
        </p:nvCxnSpPr>
        <p:spPr>
          <a:xfrm flipH="1" flipV="1">
            <a:off x="3411610" y="4400312"/>
            <a:ext cx="1326955" cy="61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4">
            <a:extLst>
              <a:ext uri="{FF2B5EF4-FFF2-40B4-BE49-F238E27FC236}">
                <a16:creationId xmlns:a16="http://schemas.microsoft.com/office/drawing/2014/main" xmlns="" id="{1B07C49E-AFFC-EC46-8930-E4D428F5F943}"/>
              </a:ext>
            </a:extLst>
          </p:cNvPr>
          <p:cNvSpPr txBox="1">
            <a:spLocks/>
          </p:cNvSpPr>
          <p:nvPr/>
        </p:nvSpPr>
        <p:spPr>
          <a:xfrm>
            <a:off x="938433" y="5151509"/>
            <a:ext cx="10263749" cy="34895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mtClean="0">
              <a:latin typeface="Centaur" panose="02030504050205020304" pitchFamily="18" charset="0"/>
            </a:endParaRPr>
          </a:p>
          <a:p>
            <a:endParaRPr lang="en-US" smtClean="0">
              <a:latin typeface="Centaur" panose="02030504050205020304" pitchFamily="18" charset="0"/>
            </a:endParaRPr>
          </a:p>
          <a:p>
            <a:endParaRPr lang="en-US" dirty="0">
              <a:latin typeface="Centaur" panose="02030504050205020304" pitchFamily="18" charset="0"/>
            </a:endParaRPr>
          </a:p>
        </p:txBody>
      </p:sp>
      <p:sp>
        <p:nvSpPr>
          <p:cNvPr id="36" name="TextBox 35"/>
          <p:cNvSpPr txBox="1"/>
          <p:nvPr/>
        </p:nvSpPr>
        <p:spPr>
          <a:xfrm>
            <a:off x="938432" y="5210602"/>
            <a:ext cx="9973407" cy="1569660"/>
          </a:xfrm>
          <a:prstGeom prst="rect">
            <a:avLst/>
          </a:prstGeom>
          <a:noFill/>
        </p:spPr>
        <p:txBody>
          <a:bodyPr wrap="square" rtlCol="0">
            <a:spAutoFit/>
          </a:bodyPr>
          <a:lstStyle/>
          <a:p>
            <a:r>
              <a:rPr lang="en-US" sz="2400" dirty="0" err="1" smtClean="0">
                <a:latin typeface="Centaur" panose="02030504050205020304" pitchFamily="18" charset="0"/>
              </a:rPr>
              <a:t>Github</a:t>
            </a:r>
            <a:r>
              <a:rPr lang="en-US" sz="2400" dirty="0" smtClean="0">
                <a:latin typeface="Centaur" panose="02030504050205020304" pitchFamily="18" charset="0"/>
              </a:rPr>
              <a:t> URL:</a:t>
            </a:r>
          </a:p>
          <a:p>
            <a:r>
              <a:rPr lang="en-US" sz="2400" dirty="0">
                <a:latin typeface="Centaur" panose="02030504050205020304" pitchFamily="18" charset="0"/>
                <a:hlinkClick r:id="rId3"/>
              </a:rPr>
              <a:t>https://</a:t>
            </a:r>
            <a:r>
              <a:rPr lang="en-US" sz="2400" dirty="0" smtClean="0">
                <a:latin typeface="Centaur" panose="02030504050205020304" pitchFamily="18" charset="0"/>
                <a:hlinkClick r:id="rId3"/>
              </a:rPr>
              <a:t>github.com/saturn-sam/IBM_Data_Science/blob/b0a38417a03b0e22d0f37db279deacf6b7c46b6b/C10/W1/solved-labs-jupyter-spacex-Data%20wrangling.ipynb</a:t>
            </a:r>
            <a:r>
              <a:rPr lang="en-US" sz="2400" dirty="0" smtClean="0">
                <a:latin typeface="Centaur" panose="02030504050205020304" pitchFamily="18" charset="0"/>
              </a:rPr>
              <a:t> </a:t>
            </a:r>
            <a:endParaRPr lang="en-US" sz="2400" dirty="0">
              <a:latin typeface="Centaur" panose="02030504050205020304" pitchFamily="18" charset="0"/>
            </a:endParaRP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10640"/>
            <a:ext cx="9745589" cy="5232400"/>
          </a:xfrm>
          <a:prstGeom prst="rect">
            <a:avLst/>
          </a:prstGeom>
        </p:spPr>
        <p:txBody>
          <a:bodyPr lIns="91440" tIns="45720" rIns="91440" bIns="45720" anchor="t"/>
          <a:lstStyle/>
          <a:p>
            <a:r>
              <a:rPr lang="en-US" sz="2400" dirty="0" smtClean="0">
                <a:latin typeface="Centaur" panose="02030504050205020304" pitchFamily="18" charset="0"/>
              </a:rPr>
              <a:t>Charts Used:</a:t>
            </a:r>
          </a:p>
          <a:p>
            <a:pPr lvl="1">
              <a:buFont typeface="Wingdings" panose="05000000000000000000" pitchFamily="2" charset="2"/>
              <a:buChar char="§"/>
            </a:pPr>
            <a:r>
              <a:rPr lang="en-US" sz="2000" dirty="0">
                <a:latin typeface="Centaur" panose="02030504050205020304" pitchFamily="18" charset="0"/>
              </a:rPr>
              <a:t>Flight Number vs. Payload</a:t>
            </a:r>
          </a:p>
          <a:p>
            <a:pPr lvl="1">
              <a:buFont typeface="Wingdings" panose="05000000000000000000" pitchFamily="2" charset="2"/>
              <a:buChar char="§"/>
            </a:pPr>
            <a:r>
              <a:rPr lang="en-US" sz="2000" dirty="0">
                <a:latin typeface="Centaur" panose="02030504050205020304" pitchFamily="18" charset="0"/>
              </a:rPr>
              <a:t>Flight Number vs. Launch Site</a:t>
            </a:r>
          </a:p>
          <a:p>
            <a:pPr lvl="1">
              <a:buFont typeface="Wingdings" panose="05000000000000000000" pitchFamily="2" charset="2"/>
              <a:buChar char="§"/>
            </a:pPr>
            <a:r>
              <a:rPr lang="en-US" sz="2000" dirty="0">
                <a:latin typeface="Centaur" panose="02030504050205020304" pitchFamily="18" charset="0"/>
              </a:rPr>
              <a:t>Payload Mass (kg) vs. Launch Site</a:t>
            </a:r>
          </a:p>
          <a:p>
            <a:pPr lvl="1">
              <a:buFont typeface="Wingdings" panose="05000000000000000000" pitchFamily="2" charset="2"/>
              <a:buChar char="§"/>
            </a:pPr>
            <a:r>
              <a:rPr lang="en-US" sz="2000" dirty="0">
                <a:latin typeface="Centaur" panose="02030504050205020304" pitchFamily="18" charset="0"/>
              </a:rPr>
              <a:t>Payload Mass (kg) vs. Orbit </a:t>
            </a:r>
            <a:r>
              <a:rPr lang="en-US" sz="2000" dirty="0" smtClean="0">
                <a:latin typeface="Centaur" panose="02030504050205020304" pitchFamily="18" charset="0"/>
              </a:rPr>
              <a:t>type</a:t>
            </a:r>
            <a:endParaRPr lang="en-US" sz="2000" dirty="0">
              <a:latin typeface="Centaur" panose="02030504050205020304" pitchFamily="18" charset="0"/>
            </a:endParaRPr>
          </a:p>
          <a:p>
            <a:r>
              <a:rPr lang="en-US" sz="2400" dirty="0" smtClean="0">
                <a:latin typeface="Centaur" panose="02030504050205020304" pitchFamily="18" charset="0"/>
              </a:rPr>
              <a:t>EDA </a:t>
            </a:r>
            <a:r>
              <a:rPr lang="en-US" sz="2400" dirty="0">
                <a:latin typeface="Centaur" panose="02030504050205020304" pitchFamily="18" charset="0"/>
              </a:rPr>
              <a:t>with Visualization </a:t>
            </a:r>
            <a:r>
              <a:rPr lang="en-US" sz="2400" dirty="0" smtClean="0">
                <a:latin typeface="Centaur" panose="02030504050205020304" pitchFamily="18" charset="0"/>
              </a:rPr>
              <a:t>Analysis</a:t>
            </a:r>
          </a:p>
          <a:p>
            <a:pPr lvl="1">
              <a:buFont typeface="Wingdings" panose="05000000000000000000" pitchFamily="2" charset="2"/>
              <a:buChar char="§"/>
            </a:pPr>
            <a:r>
              <a:rPr lang="en-US" sz="2000" dirty="0">
                <a:latin typeface="Centaur" panose="02030504050205020304" pitchFamily="18" charset="0"/>
              </a:rPr>
              <a:t>View relationship by using scatter plots. The variables could be useful for machine learning if a relationship exists</a:t>
            </a:r>
          </a:p>
          <a:p>
            <a:pPr lvl="1">
              <a:buFont typeface="Wingdings" panose="05000000000000000000" pitchFamily="2" charset="2"/>
              <a:buChar char="§"/>
            </a:pPr>
            <a:r>
              <a:rPr lang="en-US" sz="2000" dirty="0">
                <a:latin typeface="Centaur" panose="02030504050205020304" pitchFamily="18" charset="0"/>
              </a:rPr>
              <a:t>Show comparisons among discrete categories with bar charts. Bar charts show the relationships among the categories and a measured value.</a:t>
            </a:r>
          </a:p>
          <a:p>
            <a:r>
              <a:rPr lang="en-US" sz="2400" dirty="0" err="1" smtClean="0">
                <a:latin typeface="Centaur" panose="02030504050205020304" pitchFamily="18" charset="0"/>
              </a:rPr>
              <a:t>Github</a:t>
            </a:r>
            <a:r>
              <a:rPr lang="en-US" sz="2400" dirty="0" smtClean="0">
                <a:latin typeface="Centaur" panose="02030504050205020304" pitchFamily="18" charset="0"/>
              </a:rPr>
              <a:t> URL:</a:t>
            </a:r>
          </a:p>
          <a:p>
            <a:pPr marL="457200" lvl="1" indent="0">
              <a:buNone/>
            </a:pPr>
            <a:r>
              <a:rPr lang="en-US" sz="2000" dirty="0">
                <a:latin typeface="Centaur" panose="02030504050205020304" pitchFamily="18" charset="0"/>
                <a:hlinkClick r:id="rId3"/>
              </a:rPr>
              <a:t>https://</a:t>
            </a:r>
            <a:r>
              <a:rPr lang="en-US" sz="2000" dirty="0" smtClean="0">
                <a:latin typeface="Centaur" panose="02030504050205020304" pitchFamily="18" charset="0"/>
                <a:hlinkClick r:id="rId3"/>
              </a:rPr>
              <a:t>github.com/saturn-sam/IBM_Data_Science/blob/b0a38417a03b0e22d0f37db279deacf6b7c46b6b/C10/W2/solved-edadataviz.ipynb</a:t>
            </a:r>
            <a:r>
              <a:rPr lang="en-US" sz="2000" dirty="0" smtClean="0">
                <a:latin typeface="Centaur" panose="02030504050205020304" pitchFamily="18" charset="0"/>
              </a:rPr>
              <a:t> </a:t>
            </a:r>
          </a:p>
          <a:p>
            <a:pPr marL="0" indent="0">
              <a:buNone/>
            </a:pPr>
            <a:endParaRPr lang="en-US" sz="2400" dirty="0">
              <a:latin typeface="Centaur" panose="02030504050205020304" pitchFamily="18" charset="0"/>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a:xfrm>
            <a:off x="8714772" y="5988237"/>
            <a:ext cx="2743200" cy="438974"/>
          </a:xfrm>
        </p:spPr>
        <p:txBody>
          <a:bodyPr/>
          <a:lstStyle/>
          <a:p>
            <a:fld id="{5075537C-CA84-1446-933C-8E9D027F9201}" type="slidenum">
              <a:rPr lang="en-US" smtClean="0">
                <a:latin typeface="Centaur" panose="02030504050205020304" pitchFamily="18" charset="0"/>
              </a:rPr>
              <a:t>12</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02080"/>
            <a:ext cx="10091030" cy="5354320"/>
          </a:xfrm>
          <a:prstGeom prst="rect">
            <a:avLst/>
          </a:prstGeom>
        </p:spPr>
        <p:txBody>
          <a:bodyPr lIns="91440" tIns="45720" rIns="91440" bIns="45720" anchor="t"/>
          <a:lstStyle/>
          <a:p>
            <a:pPr marL="0" indent="0">
              <a:lnSpc>
                <a:spcPct val="100000"/>
              </a:lnSpc>
              <a:spcBef>
                <a:spcPts val="0"/>
              </a:spcBef>
              <a:buNone/>
            </a:pPr>
            <a:r>
              <a:rPr lang="en-US" sz="2000" b="1" dirty="0" smtClean="0">
                <a:solidFill>
                  <a:schemeClr val="accent3">
                    <a:lumMod val="25000"/>
                  </a:schemeClr>
                </a:solidFill>
                <a:latin typeface="Centaur" panose="02030504050205020304" pitchFamily="18" charset="0"/>
              </a:rPr>
              <a:t>SQL Query Performed</a:t>
            </a:r>
          </a:p>
          <a:p>
            <a:pPr marL="457200" indent="-457200">
              <a:lnSpc>
                <a:spcPct val="100000"/>
              </a:lnSpc>
              <a:spcBef>
                <a:spcPts val="0"/>
              </a:spcBef>
              <a:buFont typeface="+mj-lt"/>
              <a:buAutoNum type="arabicPeriod"/>
            </a:pPr>
            <a:r>
              <a:rPr lang="en-US" sz="2000" dirty="0" smtClean="0">
                <a:solidFill>
                  <a:schemeClr val="accent3">
                    <a:lumMod val="25000"/>
                  </a:schemeClr>
                </a:solidFill>
                <a:latin typeface="Centaur" panose="02030504050205020304" pitchFamily="18" charset="0"/>
              </a:rPr>
              <a:t>Displaying </a:t>
            </a:r>
            <a:r>
              <a:rPr lang="en-US" sz="2000" dirty="0">
                <a:solidFill>
                  <a:schemeClr val="accent3">
                    <a:lumMod val="25000"/>
                  </a:schemeClr>
                </a:solidFill>
                <a:latin typeface="Centaur" panose="02030504050205020304" pitchFamily="18" charset="0"/>
              </a:rPr>
              <a:t>the names of the unique launch sites in the space mission</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Displaying 5 records where launch sites begin with the string 'KSC'</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Displaying the total payload mass carried by boosters launched by NASA (CRS)</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Displaying average payload mass carried by booster version F9 v1.1</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Listing the date where the successful landing outcome in drone ship was achieved.</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Listing the names of the boosters which have success in ground pad and have payload mass greater than 4000 but less than 6000</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Listing the total number of successful and failure mission outcomes</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Listing the names of the </a:t>
            </a:r>
            <a:r>
              <a:rPr lang="en-US" sz="2000" dirty="0" err="1">
                <a:solidFill>
                  <a:schemeClr val="accent3">
                    <a:lumMod val="25000"/>
                  </a:schemeClr>
                </a:solidFill>
                <a:latin typeface="Centaur" panose="02030504050205020304" pitchFamily="18" charset="0"/>
              </a:rPr>
              <a:t>booster_versions</a:t>
            </a:r>
            <a:r>
              <a:rPr lang="en-US" sz="2000" dirty="0">
                <a:solidFill>
                  <a:schemeClr val="accent3">
                    <a:lumMod val="25000"/>
                  </a:schemeClr>
                </a:solidFill>
                <a:latin typeface="Centaur" panose="02030504050205020304" pitchFamily="18" charset="0"/>
              </a:rPr>
              <a:t> which have carried the maximum payload mass.</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Listing the records which will display the month names, successful </a:t>
            </a:r>
            <a:r>
              <a:rPr lang="en-US" sz="2000" dirty="0" err="1">
                <a:solidFill>
                  <a:schemeClr val="accent3">
                    <a:lumMod val="25000"/>
                  </a:schemeClr>
                </a:solidFill>
                <a:latin typeface="Centaur" panose="02030504050205020304" pitchFamily="18" charset="0"/>
              </a:rPr>
              <a:t>landing_outcomes</a:t>
            </a:r>
            <a:r>
              <a:rPr lang="en-US" sz="2000" dirty="0">
                <a:solidFill>
                  <a:schemeClr val="accent3">
                    <a:lumMod val="25000"/>
                  </a:schemeClr>
                </a:solidFill>
                <a:latin typeface="Centaur" panose="02030504050205020304" pitchFamily="18" charset="0"/>
              </a:rPr>
              <a:t> in ground pad, booster</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versions, </a:t>
            </a:r>
            <a:r>
              <a:rPr lang="en-US" sz="2000" dirty="0" err="1">
                <a:solidFill>
                  <a:schemeClr val="accent3">
                    <a:lumMod val="25000"/>
                  </a:schemeClr>
                </a:solidFill>
                <a:latin typeface="Centaur" panose="02030504050205020304" pitchFamily="18" charset="0"/>
              </a:rPr>
              <a:t>launch_site</a:t>
            </a:r>
            <a:r>
              <a:rPr lang="en-US" sz="2000" dirty="0">
                <a:solidFill>
                  <a:schemeClr val="accent3">
                    <a:lumMod val="25000"/>
                  </a:schemeClr>
                </a:solidFill>
                <a:latin typeface="Centaur" panose="02030504050205020304" pitchFamily="18" charset="0"/>
              </a:rPr>
              <a:t> for the months in year 2017</a:t>
            </a:r>
          </a:p>
          <a:p>
            <a:pPr marL="457200" indent="-457200">
              <a:lnSpc>
                <a:spcPct val="100000"/>
              </a:lnSpc>
              <a:spcBef>
                <a:spcPts val="0"/>
              </a:spcBef>
              <a:buFont typeface="+mj-lt"/>
              <a:buAutoNum type="arabicPeriod"/>
            </a:pPr>
            <a:r>
              <a:rPr lang="en-US" sz="2000" dirty="0">
                <a:solidFill>
                  <a:schemeClr val="accent3">
                    <a:lumMod val="25000"/>
                  </a:schemeClr>
                </a:solidFill>
                <a:latin typeface="Centaur" panose="02030504050205020304" pitchFamily="18" charset="0"/>
              </a:rPr>
              <a:t>Ranking the count of successful </a:t>
            </a:r>
            <a:r>
              <a:rPr lang="en-US" sz="2000" dirty="0" err="1">
                <a:solidFill>
                  <a:schemeClr val="accent3">
                    <a:lumMod val="25000"/>
                  </a:schemeClr>
                </a:solidFill>
                <a:latin typeface="Centaur" panose="02030504050205020304" pitchFamily="18" charset="0"/>
              </a:rPr>
              <a:t>landing_outcomes</a:t>
            </a:r>
            <a:r>
              <a:rPr lang="en-US" sz="2000" dirty="0">
                <a:solidFill>
                  <a:schemeClr val="accent3">
                    <a:lumMod val="25000"/>
                  </a:schemeClr>
                </a:solidFill>
                <a:latin typeface="Centaur" panose="02030504050205020304" pitchFamily="18" charset="0"/>
              </a:rPr>
              <a:t> between the date 2010 06 04 and 2017 03 20 in descending </a:t>
            </a:r>
            <a:r>
              <a:rPr lang="en-US" sz="2000" dirty="0" smtClean="0">
                <a:solidFill>
                  <a:schemeClr val="accent3">
                    <a:lumMod val="25000"/>
                  </a:schemeClr>
                </a:solidFill>
                <a:latin typeface="Centaur" panose="02030504050205020304" pitchFamily="18" charset="0"/>
              </a:rPr>
              <a:t>order.</a:t>
            </a:r>
          </a:p>
          <a:p>
            <a:pPr marL="0" indent="0">
              <a:lnSpc>
                <a:spcPct val="100000"/>
              </a:lnSpc>
              <a:spcBef>
                <a:spcPts val="0"/>
              </a:spcBef>
              <a:buNone/>
            </a:pPr>
            <a:r>
              <a:rPr lang="en-US" sz="2000" b="1" dirty="0" err="1" smtClean="0">
                <a:solidFill>
                  <a:schemeClr val="accent3">
                    <a:lumMod val="25000"/>
                  </a:schemeClr>
                </a:solidFill>
                <a:latin typeface="Centaur" panose="02030504050205020304" pitchFamily="18" charset="0"/>
              </a:rPr>
              <a:t>Github</a:t>
            </a:r>
            <a:r>
              <a:rPr lang="en-US" sz="2000" b="1" dirty="0" smtClean="0">
                <a:solidFill>
                  <a:schemeClr val="accent3">
                    <a:lumMod val="25000"/>
                  </a:schemeClr>
                </a:solidFill>
                <a:latin typeface="Centaur" panose="02030504050205020304" pitchFamily="18" charset="0"/>
              </a:rPr>
              <a:t> URL:</a:t>
            </a:r>
          </a:p>
          <a:p>
            <a:pPr marL="0" indent="0">
              <a:lnSpc>
                <a:spcPct val="100000"/>
              </a:lnSpc>
              <a:spcBef>
                <a:spcPts val="0"/>
              </a:spcBef>
              <a:buNone/>
            </a:pPr>
            <a:r>
              <a:rPr lang="en-US" sz="1600" dirty="0" smtClean="0">
                <a:latin typeface="Centaur" panose="02030504050205020304" pitchFamily="18" charset="0"/>
                <a:hlinkClick r:id="rId3"/>
              </a:rPr>
              <a:t>https</a:t>
            </a:r>
            <a:r>
              <a:rPr lang="en-US" sz="1600" dirty="0">
                <a:latin typeface="Centaur" panose="02030504050205020304" pitchFamily="18" charset="0"/>
                <a:hlinkClick r:id="rId3"/>
              </a:rPr>
              <a:t>://</a:t>
            </a:r>
            <a:r>
              <a:rPr lang="en-US" sz="1600" dirty="0" smtClean="0">
                <a:latin typeface="Centaur" panose="02030504050205020304" pitchFamily="18" charset="0"/>
                <a:hlinkClick r:id="rId3"/>
              </a:rPr>
              <a:t>github.com/saturn-sam/IBM_Data_Science/blob/b0a38417a03b0e22d0f37db279deacf6b7c46b6b/C10/W2/solved-jupyter-labs-eda-sql-coursera_sqllite.ipynb</a:t>
            </a:r>
            <a:r>
              <a:rPr lang="en-US" sz="1600" dirty="0" smtClean="0">
                <a:latin typeface="Centaur" panose="02030504050205020304" pitchFamily="18" charset="0"/>
              </a:rPr>
              <a:t> </a:t>
            </a:r>
            <a:endParaRPr lang="en-US" sz="1600" dirty="0">
              <a:latin typeface="Centaur" panose="02030504050205020304" pitchFamily="18" charset="0"/>
            </a:endParaRPr>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487612"/>
            <a:ext cx="10515600" cy="60008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EDA with SQL</a:t>
            </a: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320800"/>
            <a:ext cx="10515600" cy="5334000"/>
          </a:xfrm>
          <a:prstGeom prst="rect">
            <a:avLst/>
          </a:prstGeom>
        </p:spPr>
        <p:txBody>
          <a:bodyPr>
            <a:normAutofit lnSpcReduction="10000"/>
          </a:bodyPr>
          <a:lstStyle/>
          <a:p>
            <a:pPr marL="0" indent="0">
              <a:spcBef>
                <a:spcPts val="600"/>
              </a:spcBef>
              <a:buNone/>
            </a:pPr>
            <a:r>
              <a:rPr lang="en-US" sz="2400" b="1" dirty="0">
                <a:latin typeface="Centaur" panose="02030504050205020304" pitchFamily="18" charset="0"/>
              </a:rPr>
              <a:t>Markers Indicating Launch Sites</a:t>
            </a:r>
          </a:p>
          <a:p>
            <a:pPr>
              <a:spcBef>
                <a:spcPts val="600"/>
              </a:spcBef>
            </a:pPr>
            <a:r>
              <a:rPr lang="en-US" sz="2400" dirty="0" smtClean="0">
                <a:latin typeface="Centaur" panose="02030504050205020304" pitchFamily="18" charset="0"/>
              </a:rPr>
              <a:t>Added </a:t>
            </a:r>
            <a:r>
              <a:rPr lang="en-US" sz="2400" dirty="0">
                <a:latin typeface="Centaur" panose="02030504050205020304" pitchFamily="18" charset="0"/>
              </a:rPr>
              <a:t>blue circle at NASA Johnson Space Center's coordinate with a popup label showing its name using its latitude and longitude coordinates</a:t>
            </a:r>
          </a:p>
          <a:p>
            <a:pPr>
              <a:spcBef>
                <a:spcPts val="600"/>
              </a:spcBef>
            </a:pPr>
            <a:r>
              <a:rPr lang="en-US" sz="2400" dirty="0" smtClean="0">
                <a:latin typeface="Centaur" panose="02030504050205020304" pitchFamily="18" charset="0"/>
              </a:rPr>
              <a:t>Added </a:t>
            </a:r>
            <a:r>
              <a:rPr lang="en-US" sz="2400" dirty="0">
                <a:latin typeface="Centaur" panose="02030504050205020304" pitchFamily="18" charset="0"/>
              </a:rPr>
              <a:t>red circles at all launch sites coordinates with a popup label showing its name using its name using its latitude and longitude coordinates Map with Folium</a:t>
            </a:r>
          </a:p>
          <a:p>
            <a:pPr marL="0" indent="0">
              <a:spcBef>
                <a:spcPts val="600"/>
              </a:spcBef>
              <a:buNone/>
            </a:pPr>
            <a:r>
              <a:rPr lang="en-US" sz="2400" b="1" dirty="0">
                <a:latin typeface="Centaur" panose="02030504050205020304" pitchFamily="18" charset="0"/>
              </a:rPr>
              <a:t>Colored Markers of Launch Outcomes</a:t>
            </a:r>
          </a:p>
          <a:p>
            <a:pPr>
              <a:spcBef>
                <a:spcPts val="600"/>
              </a:spcBef>
            </a:pPr>
            <a:r>
              <a:rPr lang="en-US" sz="2400" dirty="0" smtClean="0">
                <a:latin typeface="Centaur" panose="02030504050205020304" pitchFamily="18" charset="0"/>
              </a:rPr>
              <a:t>Added </a:t>
            </a:r>
            <a:r>
              <a:rPr lang="en-US" sz="2400" dirty="0">
                <a:latin typeface="Centaur" panose="02030504050205020304" pitchFamily="18" charset="0"/>
              </a:rPr>
              <a:t>colored markers of successful (green) and unsuccessful (red) launches at each launch site to show which launch sites have high success rates</a:t>
            </a:r>
          </a:p>
          <a:p>
            <a:pPr marL="0" indent="0">
              <a:spcBef>
                <a:spcPts val="600"/>
              </a:spcBef>
              <a:buNone/>
            </a:pPr>
            <a:r>
              <a:rPr lang="en-US" sz="2400" b="1" dirty="0">
                <a:latin typeface="Centaur" panose="02030504050205020304" pitchFamily="18" charset="0"/>
              </a:rPr>
              <a:t>Distances Between a Launch Site to Proximities</a:t>
            </a:r>
          </a:p>
          <a:p>
            <a:pPr>
              <a:spcBef>
                <a:spcPts val="600"/>
              </a:spcBef>
            </a:pPr>
            <a:r>
              <a:rPr lang="en-US" sz="2400" dirty="0" smtClean="0">
                <a:latin typeface="Centaur" panose="02030504050205020304" pitchFamily="18" charset="0"/>
              </a:rPr>
              <a:t>Added </a:t>
            </a:r>
            <a:r>
              <a:rPr lang="en-US" sz="2400" dirty="0">
                <a:latin typeface="Centaur" panose="02030504050205020304" pitchFamily="18" charset="0"/>
              </a:rPr>
              <a:t>colored lines to show distance between launch site CCAFS SLC- 40 and its proximity to the nearest coastline, railway, highway, and </a:t>
            </a:r>
            <a:r>
              <a:rPr lang="en-US" sz="2400" dirty="0" smtClean="0">
                <a:latin typeface="Centaur" panose="02030504050205020304" pitchFamily="18" charset="0"/>
              </a:rPr>
              <a:t>city</a:t>
            </a:r>
          </a:p>
          <a:p>
            <a:pPr marL="0" indent="0">
              <a:spcBef>
                <a:spcPts val="600"/>
              </a:spcBef>
              <a:buNone/>
            </a:pPr>
            <a:r>
              <a:rPr lang="en-US" sz="2400" b="1" dirty="0" err="1" smtClean="0">
                <a:latin typeface="Centaur" panose="02030504050205020304" pitchFamily="18" charset="0"/>
              </a:rPr>
              <a:t>Github</a:t>
            </a:r>
            <a:r>
              <a:rPr lang="en-US" sz="2400" b="1" dirty="0" smtClean="0">
                <a:latin typeface="Centaur" panose="02030504050205020304" pitchFamily="18" charset="0"/>
              </a:rPr>
              <a:t> URL:</a:t>
            </a:r>
          </a:p>
          <a:p>
            <a:pPr marL="0" indent="0">
              <a:spcBef>
                <a:spcPts val="600"/>
              </a:spcBef>
              <a:buNone/>
            </a:pPr>
            <a:r>
              <a:rPr lang="en-US" sz="2400" dirty="0">
                <a:latin typeface="Centaur" panose="02030504050205020304" pitchFamily="18" charset="0"/>
                <a:hlinkClick r:id="rId3"/>
              </a:rPr>
              <a:t>https://</a:t>
            </a:r>
            <a:r>
              <a:rPr lang="en-US" sz="2400" dirty="0" smtClean="0">
                <a:latin typeface="Centaur" panose="02030504050205020304" pitchFamily="18" charset="0"/>
                <a:hlinkClick r:id="rId3"/>
              </a:rPr>
              <a:t>github.com/saturn-sam/IBM_Data_Science/blob/b0a38417a03b0e22d0f37db279deacf6b7c46b6b/C10/W3/solved-lab_jupyter_launch_site_location.ipynb</a:t>
            </a:r>
            <a:r>
              <a:rPr lang="en-US" sz="2400" dirty="0" smtClean="0">
                <a:latin typeface="Centaur" panose="02030504050205020304" pitchFamily="18" charset="0"/>
              </a:rPr>
              <a:t> </a:t>
            </a:r>
            <a:endParaRPr lang="en-US" sz="2400" dirty="0">
              <a:latin typeface="Centaur" panose="02030504050205020304" pitchFamily="18" charset="0"/>
            </a:endParaRPr>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Build an Interactive Map with Folium</a:t>
            </a: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14</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1920"/>
            <a:ext cx="9745589" cy="5130800"/>
          </a:xfrm>
          <a:prstGeom prst="rect">
            <a:avLst/>
          </a:prstGeom>
        </p:spPr>
        <p:txBody>
          <a:bodyPr vert="horz" lIns="91440" tIns="45720" rIns="91440" bIns="45720" rtlCol="0" anchor="t">
            <a:noAutofit/>
          </a:bodyPr>
          <a:lstStyle/>
          <a:p>
            <a:pPr marL="0" indent="0">
              <a:buNone/>
            </a:pPr>
            <a:r>
              <a:rPr lang="en-US" sz="2400" b="1" dirty="0">
                <a:latin typeface="Centaur" panose="02030504050205020304" pitchFamily="18" charset="0"/>
              </a:rPr>
              <a:t>Dropdown List with Launch Sites</a:t>
            </a:r>
          </a:p>
          <a:p>
            <a:r>
              <a:rPr lang="en-US" sz="2400" dirty="0" smtClean="0">
                <a:latin typeface="Centaur" panose="02030504050205020304" pitchFamily="18" charset="0"/>
              </a:rPr>
              <a:t>Allow </a:t>
            </a:r>
            <a:r>
              <a:rPr lang="en-US" sz="2400" dirty="0">
                <a:latin typeface="Centaur" panose="02030504050205020304" pitchFamily="18" charset="0"/>
              </a:rPr>
              <a:t>user to select all launch sites or a certain launch site </a:t>
            </a:r>
          </a:p>
          <a:p>
            <a:pPr marL="0" indent="0">
              <a:buNone/>
            </a:pPr>
            <a:r>
              <a:rPr lang="en-US" sz="2400" b="1" dirty="0">
                <a:latin typeface="Centaur" panose="02030504050205020304" pitchFamily="18" charset="0"/>
              </a:rPr>
              <a:t>Slider of Payload Mass Range</a:t>
            </a:r>
          </a:p>
          <a:p>
            <a:r>
              <a:rPr lang="en-US" sz="2400" dirty="0" smtClean="0">
                <a:latin typeface="Centaur" panose="02030504050205020304" pitchFamily="18" charset="0"/>
              </a:rPr>
              <a:t>Allow </a:t>
            </a:r>
            <a:r>
              <a:rPr lang="en-US" sz="2400" dirty="0">
                <a:latin typeface="Centaur" panose="02030504050205020304" pitchFamily="18" charset="0"/>
              </a:rPr>
              <a:t>user to select payload mass range </a:t>
            </a:r>
          </a:p>
          <a:p>
            <a:pPr marL="0" indent="0">
              <a:buNone/>
            </a:pPr>
            <a:r>
              <a:rPr lang="en-US" sz="2400" b="1" dirty="0">
                <a:latin typeface="Centaur" panose="02030504050205020304" pitchFamily="18" charset="0"/>
              </a:rPr>
              <a:t>Pie Chart Showing Successful Launches</a:t>
            </a:r>
          </a:p>
          <a:p>
            <a:pPr marL="0" indent="0">
              <a:buNone/>
            </a:pPr>
            <a:r>
              <a:rPr lang="en-US" sz="2400" dirty="0">
                <a:latin typeface="Centaur" panose="02030504050205020304" pitchFamily="18" charset="0"/>
              </a:rPr>
              <a:t>• Allow user to see successful and unsuccessful launches as a percent of the total </a:t>
            </a:r>
          </a:p>
          <a:p>
            <a:pPr marL="0" indent="0">
              <a:buNone/>
            </a:pPr>
            <a:r>
              <a:rPr lang="en-US" sz="2400" b="1" dirty="0">
                <a:latin typeface="Centaur" panose="02030504050205020304" pitchFamily="18" charset="0"/>
              </a:rPr>
              <a:t>Scatter Chart Showing Payload Mass vs. Success Rate by Booster Version</a:t>
            </a:r>
          </a:p>
          <a:p>
            <a:pPr marL="0" indent="0">
              <a:buNone/>
            </a:pPr>
            <a:r>
              <a:rPr lang="en-US" sz="2400" dirty="0">
                <a:latin typeface="Centaur" panose="02030504050205020304" pitchFamily="18" charset="0"/>
              </a:rPr>
              <a:t>• Allow user to see the correlation between Payload and Launch </a:t>
            </a:r>
            <a:r>
              <a:rPr lang="en-US" sz="2400" dirty="0" smtClean="0">
                <a:latin typeface="Centaur" panose="02030504050205020304" pitchFamily="18" charset="0"/>
              </a:rPr>
              <a:t>Success</a:t>
            </a:r>
          </a:p>
          <a:p>
            <a:pPr marL="0" indent="0">
              <a:buNone/>
            </a:pPr>
            <a:r>
              <a:rPr lang="en-US" sz="2400" b="1" dirty="0" err="1" smtClean="0">
                <a:latin typeface="Centaur" panose="02030504050205020304" pitchFamily="18" charset="0"/>
              </a:rPr>
              <a:t>Github</a:t>
            </a:r>
            <a:r>
              <a:rPr lang="en-US" sz="2400" b="1" dirty="0" smtClean="0">
                <a:latin typeface="Centaur" panose="02030504050205020304" pitchFamily="18" charset="0"/>
              </a:rPr>
              <a:t> URL:</a:t>
            </a:r>
          </a:p>
          <a:p>
            <a:pPr marL="0" indent="0">
              <a:buNone/>
            </a:pPr>
            <a:r>
              <a:rPr lang="en-US" sz="2400" dirty="0">
                <a:latin typeface="Centaur" panose="02030504050205020304" pitchFamily="18" charset="0"/>
                <a:hlinkClick r:id="rId3"/>
              </a:rPr>
              <a:t>https://</a:t>
            </a:r>
            <a:r>
              <a:rPr lang="en-US" sz="2400" dirty="0" smtClean="0">
                <a:latin typeface="Centaur" panose="02030504050205020304" pitchFamily="18" charset="0"/>
                <a:hlinkClick r:id="rId3"/>
              </a:rPr>
              <a:t>github.com/saturn-sam/IBM_Data_Science/blob/b0a38417a03b0e22d0f37db279deacf6b7c46b6b/C10/W3/spacex_dash_app.py</a:t>
            </a:r>
            <a:r>
              <a:rPr lang="en-US" sz="2400" dirty="0" smtClean="0">
                <a:latin typeface="Centaur" panose="02030504050205020304" pitchFamily="18" charset="0"/>
              </a:rPr>
              <a:t> </a:t>
            </a:r>
            <a:endParaRPr lang="en-US" sz="2400" dirty="0">
              <a:latin typeface="Centaur" panose="02030504050205020304" pitchFamily="18" charset="0"/>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Build a Dashboard with </a:t>
            </a:r>
            <a:r>
              <a:rPr lang="en-US" dirty="0" err="1">
                <a:solidFill>
                  <a:srgbClr val="0B49CB"/>
                </a:solidFill>
                <a:latin typeface="Centaur" panose="02030504050205020304" pitchFamily="18" charset="0"/>
              </a:rPr>
              <a:t>Plotly</a:t>
            </a:r>
            <a:r>
              <a:rPr lang="en-US" dirty="0">
                <a:solidFill>
                  <a:srgbClr val="0B49CB"/>
                </a:solidFill>
                <a:latin typeface="Centaur" panose="02030504050205020304" pitchFamily="18" charset="0"/>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a:xfrm>
            <a:off x="8714772" y="5883333"/>
            <a:ext cx="2743200" cy="401638"/>
          </a:xfrm>
        </p:spPr>
        <p:txBody>
          <a:bodyPr/>
          <a:lstStyle/>
          <a:p>
            <a:fld id="{5075537C-CA84-1446-933C-8E9D027F9201}" type="slidenum">
              <a:rPr lang="en-US" smtClean="0">
                <a:latin typeface="Centaur" panose="02030504050205020304" pitchFamily="18" charset="0"/>
              </a:rPr>
              <a:t>15</a:t>
            </a:fld>
            <a:endParaRPr lang="en-US">
              <a:latin typeface="Centaur" panose="02030504050205020304" pitchFamily="18" charset="0"/>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Predictive Analysis (Classification)</a:t>
            </a:r>
          </a:p>
        </p:txBody>
      </p:sp>
      <p:sp>
        <p:nvSpPr>
          <p:cNvPr id="6" name="Content Placeholder 5">
            <a:extLst>
              <a:ext uri="{FF2B5EF4-FFF2-40B4-BE49-F238E27FC236}">
                <a16:creationId xmlns:a16="http://schemas.microsoft.com/office/drawing/2014/main" xmlns="" id="{C38B3C88-D20D-CE50-F6CE-DDAF5A26E794}"/>
              </a:ext>
            </a:extLst>
          </p:cNvPr>
          <p:cNvSpPr txBox="1">
            <a:spLocks noGrp="1"/>
          </p:cNvSpPr>
          <p:nvPr>
            <p:ph idx="4294967295"/>
          </p:nvPr>
        </p:nvSpPr>
        <p:spPr>
          <a:xfrm>
            <a:off x="769939" y="1341438"/>
            <a:ext cx="2759442" cy="3908762"/>
          </a:xfrm>
          <a:prstGeom prst="rect">
            <a:avLst/>
          </a:prstGeom>
          <a:noFill/>
        </p:spPr>
        <p:txBody>
          <a:bodyPr wrap="square">
            <a:spAutoFit/>
          </a:bodyPr>
          <a:lstStyle/>
          <a:p>
            <a:pPr marL="285750" indent="-285750" algn="l">
              <a:buFont typeface="Wingdings" pitchFamily="2" charset="2"/>
              <a:buChar char="q"/>
            </a:pPr>
            <a:r>
              <a:rPr lang="en-US" sz="2000" b="1" dirty="0">
                <a:solidFill>
                  <a:schemeClr val="tx2"/>
                </a:solidFill>
                <a:latin typeface="Centaur" panose="02030504050205020304" pitchFamily="18" charset="0"/>
              </a:rPr>
              <a:t>Prepare</a:t>
            </a:r>
            <a:r>
              <a:rPr lang="en-US" sz="2000" dirty="0">
                <a:solidFill>
                  <a:schemeClr val="tx2"/>
                </a:solidFill>
                <a:latin typeface="Centaur" panose="02030504050205020304" pitchFamily="18" charset="0"/>
              </a:rPr>
              <a:t> data</a:t>
            </a:r>
            <a:endParaRPr lang="en-US" sz="2000" b="0" i="0" dirty="0">
              <a:solidFill>
                <a:schemeClr val="tx2"/>
              </a:solidFill>
              <a:effectLst/>
              <a:latin typeface="Centaur" panose="02030504050205020304" pitchFamily="18" charset="0"/>
            </a:endParaRPr>
          </a:p>
          <a:p>
            <a:pPr marL="285750" indent="-285750" algn="l">
              <a:buFont typeface="Wingdings" pitchFamily="2" charset="2"/>
              <a:buChar char="q"/>
            </a:pPr>
            <a:r>
              <a:rPr lang="en-US" sz="2000" b="1" i="0" dirty="0">
                <a:solidFill>
                  <a:schemeClr val="tx2"/>
                </a:solidFill>
                <a:effectLst/>
                <a:latin typeface="Centaur" panose="02030504050205020304" pitchFamily="18" charset="0"/>
              </a:rPr>
              <a:t>Create</a:t>
            </a:r>
            <a:r>
              <a:rPr lang="en-US" sz="2000" b="0" i="0" dirty="0">
                <a:solidFill>
                  <a:schemeClr val="tx2"/>
                </a:solidFill>
                <a:effectLst/>
                <a:latin typeface="Centaur" panose="02030504050205020304" pitchFamily="18" charset="0"/>
              </a:rPr>
              <a:t> a column for the class</a:t>
            </a:r>
          </a:p>
          <a:p>
            <a:pPr marL="285750" indent="-285750" algn="l">
              <a:buFont typeface="Wingdings" pitchFamily="2" charset="2"/>
              <a:buChar char="q"/>
            </a:pPr>
            <a:r>
              <a:rPr lang="en-US" sz="2000" b="1" i="0" dirty="0">
                <a:solidFill>
                  <a:schemeClr val="tx2"/>
                </a:solidFill>
                <a:effectLst/>
                <a:latin typeface="Centaur" panose="02030504050205020304" pitchFamily="18" charset="0"/>
              </a:rPr>
              <a:t>Standardize</a:t>
            </a:r>
            <a:r>
              <a:rPr lang="en-US" sz="2000" b="0" i="0" dirty="0">
                <a:solidFill>
                  <a:schemeClr val="tx2"/>
                </a:solidFill>
                <a:effectLst/>
                <a:latin typeface="Centaur" panose="02030504050205020304" pitchFamily="18" charset="0"/>
              </a:rPr>
              <a:t> the data</a:t>
            </a:r>
          </a:p>
          <a:p>
            <a:pPr marL="285750" indent="-285750" algn="l">
              <a:buFont typeface="Wingdings" pitchFamily="2" charset="2"/>
              <a:buChar char="q"/>
            </a:pPr>
            <a:r>
              <a:rPr lang="en-US" sz="2000" b="1" i="0" dirty="0">
                <a:solidFill>
                  <a:schemeClr val="tx2"/>
                </a:solidFill>
                <a:effectLst/>
                <a:latin typeface="Centaur" panose="02030504050205020304" pitchFamily="18" charset="0"/>
              </a:rPr>
              <a:t>Split</a:t>
            </a:r>
            <a:r>
              <a:rPr lang="en-US" sz="2000" b="0" i="0" dirty="0">
                <a:solidFill>
                  <a:schemeClr val="tx2"/>
                </a:solidFill>
                <a:effectLst/>
                <a:latin typeface="Centaur" panose="02030504050205020304" pitchFamily="18" charset="0"/>
              </a:rPr>
              <a:t> into training data and test data</a:t>
            </a:r>
          </a:p>
          <a:p>
            <a:pPr marL="285750" indent="-285750" algn="l">
              <a:buFont typeface="Wingdings" pitchFamily="2" charset="2"/>
              <a:buChar char="q"/>
            </a:pPr>
            <a:r>
              <a:rPr lang="en-US" sz="2000" b="1" i="0" dirty="0">
                <a:solidFill>
                  <a:schemeClr val="tx2"/>
                </a:solidFill>
                <a:effectLst/>
                <a:latin typeface="Centaur" panose="02030504050205020304" pitchFamily="18" charset="0"/>
              </a:rPr>
              <a:t>Define</a:t>
            </a:r>
            <a:r>
              <a:rPr lang="en-US" sz="2000" b="0" i="0" dirty="0">
                <a:solidFill>
                  <a:schemeClr val="tx2"/>
                </a:solidFill>
                <a:effectLst/>
                <a:latin typeface="Centaur" panose="02030504050205020304" pitchFamily="18" charset="0"/>
              </a:rPr>
              <a:t> </a:t>
            </a:r>
            <a:r>
              <a:rPr lang="en-US" sz="2000" dirty="0">
                <a:solidFill>
                  <a:schemeClr val="tx2"/>
                </a:solidFill>
                <a:latin typeface="Centaur" panose="02030504050205020304" pitchFamily="18" charset="0"/>
              </a:rPr>
              <a:t>model and parameters</a:t>
            </a:r>
          </a:p>
          <a:p>
            <a:pPr marL="285750" indent="-285750" algn="l">
              <a:buFont typeface="Wingdings" pitchFamily="2" charset="2"/>
              <a:buChar char="q"/>
            </a:pPr>
            <a:r>
              <a:rPr lang="en-US" sz="2000" b="1" dirty="0">
                <a:solidFill>
                  <a:schemeClr val="tx2"/>
                </a:solidFill>
                <a:latin typeface="Centaur" panose="02030504050205020304" pitchFamily="18" charset="0"/>
              </a:rPr>
              <a:t>Train</a:t>
            </a:r>
            <a:r>
              <a:rPr lang="en-US" sz="2000" dirty="0">
                <a:solidFill>
                  <a:schemeClr val="tx2"/>
                </a:solidFill>
                <a:latin typeface="Centaur" panose="02030504050205020304" pitchFamily="18" charset="0"/>
              </a:rPr>
              <a:t> and </a:t>
            </a:r>
            <a:r>
              <a:rPr lang="en-US" sz="2000" b="1" dirty="0">
                <a:solidFill>
                  <a:schemeClr val="tx2"/>
                </a:solidFill>
                <a:latin typeface="Centaur" panose="02030504050205020304" pitchFamily="18" charset="0"/>
              </a:rPr>
              <a:t>Grid Search </a:t>
            </a:r>
            <a:r>
              <a:rPr lang="en-US" sz="2000" dirty="0">
                <a:solidFill>
                  <a:schemeClr val="tx2"/>
                </a:solidFill>
                <a:latin typeface="Centaur" panose="02030504050205020304" pitchFamily="18" charset="0"/>
              </a:rPr>
              <a:t>for best parameters</a:t>
            </a:r>
          </a:p>
          <a:p>
            <a:pPr marL="285750" indent="-285750" algn="l">
              <a:buFont typeface="Wingdings" pitchFamily="2" charset="2"/>
              <a:buChar char="q"/>
            </a:pPr>
            <a:r>
              <a:rPr lang="en-US" sz="2000" b="1" i="0" dirty="0">
                <a:solidFill>
                  <a:schemeClr val="tx2"/>
                </a:solidFill>
                <a:effectLst/>
                <a:latin typeface="Centaur" panose="02030504050205020304" pitchFamily="18" charset="0"/>
              </a:rPr>
              <a:t>Evaluation</a:t>
            </a:r>
          </a:p>
        </p:txBody>
      </p:sp>
      <p:sp>
        <p:nvSpPr>
          <p:cNvPr id="8" name="Rounded Rectangle 7">
            <a:extLst>
              <a:ext uri="{FF2B5EF4-FFF2-40B4-BE49-F238E27FC236}">
                <a16:creationId xmlns:a16="http://schemas.microsoft.com/office/drawing/2014/main" xmlns="" id="{6FB9CB25-EDFC-226B-2411-85CC7324B939}"/>
              </a:ext>
            </a:extLst>
          </p:cNvPr>
          <p:cNvSpPr/>
          <p:nvPr/>
        </p:nvSpPr>
        <p:spPr>
          <a:xfrm>
            <a:off x="3584613" y="1419070"/>
            <a:ext cx="1851428"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latin typeface="Centaur" panose="02030504050205020304" pitchFamily="18" charset="0"/>
              </a:rPr>
              <a:t>Preprocess Data</a:t>
            </a:r>
          </a:p>
        </p:txBody>
      </p:sp>
      <p:sp>
        <p:nvSpPr>
          <p:cNvPr id="9" name="Rounded Rectangle 8">
            <a:extLst>
              <a:ext uri="{FF2B5EF4-FFF2-40B4-BE49-F238E27FC236}">
                <a16:creationId xmlns:a16="http://schemas.microsoft.com/office/drawing/2014/main" xmlns="" id="{287F7825-AE24-C309-E37B-7A90BFA2B9DC}"/>
              </a:ext>
            </a:extLst>
          </p:cNvPr>
          <p:cNvSpPr/>
          <p:nvPr/>
        </p:nvSpPr>
        <p:spPr>
          <a:xfrm>
            <a:off x="5792731" y="1419070"/>
            <a:ext cx="1851428"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latin typeface="Centaur" panose="02030504050205020304" pitchFamily="18" charset="0"/>
              </a:rPr>
              <a:t>Define Model  </a:t>
            </a:r>
          </a:p>
        </p:txBody>
      </p:sp>
      <p:sp>
        <p:nvSpPr>
          <p:cNvPr id="10" name="Rounded Rectangle 9">
            <a:extLst>
              <a:ext uri="{FF2B5EF4-FFF2-40B4-BE49-F238E27FC236}">
                <a16:creationId xmlns:a16="http://schemas.microsoft.com/office/drawing/2014/main" xmlns="" id="{DD4D340C-4E61-42FD-933E-B83F0A98CDD3}"/>
              </a:ext>
            </a:extLst>
          </p:cNvPr>
          <p:cNvSpPr/>
          <p:nvPr/>
        </p:nvSpPr>
        <p:spPr>
          <a:xfrm>
            <a:off x="7978649" y="1419070"/>
            <a:ext cx="1851428"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latin typeface="Centaur" panose="02030504050205020304" pitchFamily="18" charset="0"/>
              </a:rPr>
              <a:t>Train Model</a:t>
            </a:r>
          </a:p>
        </p:txBody>
      </p:sp>
      <p:sp>
        <p:nvSpPr>
          <p:cNvPr id="11" name="Rounded Rectangle 10">
            <a:extLst>
              <a:ext uri="{FF2B5EF4-FFF2-40B4-BE49-F238E27FC236}">
                <a16:creationId xmlns:a16="http://schemas.microsoft.com/office/drawing/2014/main" xmlns="" id="{D7582294-E4B5-9322-B7EC-4FC2C9663AF6}"/>
              </a:ext>
            </a:extLst>
          </p:cNvPr>
          <p:cNvSpPr/>
          <p:nvPr/>
        </p:nvSpPr>
        <p:spPr>
          <a:xfrm>
            <a:off x="10178014" y="1419070"/>
            <a:ext cx="1851428"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latin typeface="Centaur" panose="02030504050205020304" pitchFamily="18" charset="0"/>
              </a:rPr>
              <a:t>Evaluate Model</a:t>
            </a:r>
          </a:p>
        </p:txBody>
      </p:sp>
      <p:sp>
        <p:nvSpPr>
          <p:cNvPr id="12" name="Rounded Rectangle 11">
            <a:extLst>
              <a:ext uri="{FF2B5EF4-FFF2-40B4-BE49-F238E27FC236}">
                <a16:creationId xmlns:a16="http://schemas.microsoft.com/office/drawing/2014/main" xmlns="" id="{78F9FFCC-DE61-5877-4E0B-593207B42ABF}"/>
              </a:ext>
            </a:extLst>
          </p:cNvPr>
          <p:cNvSpPr/>
          <p:nvPr/>
        </p:nvSpPr>
        <p:spPr>
          <a:xfrm>
            <a:off x="3584612" y="2540237"/>
            <a:ext cx="1851428"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2">
                    <a:lumMod val="60000"/>
                    <a:lumOff val="40000"/>
                  </a:schemeClr>
                </a:solidFill>
                <a:latin typeface="Centaur" panose="02030504050205020304" pitchFamily="18" charset="0"/>
              </a:rPr>
              <a:t>Data Cleaning</a:t>
            </a:r>
          </a:p>
        </p:txBody>
      </p:sp>
      <p:sp>
        <p:nvSpPr>
          <p:cNvPr id="13" name="Rounded Rectangle 12">
            <a:extLst>
              <a:ext uri="{FF2B5EF4-FFF2-40B4-BE49-F238E27FC236}">
                <a16:creationId xmlns:a16="http://schemas.microsoft.com/office/drawing/2014/main" xmlns="" id="{95BA07C4-A96B-C32C-DA63-2E794CB67137}"/>
              </a:ext>
            </a:extLst>
          </p:cNvPr>
          <p:cNvSpPr/>
          <p:nvPr/>
        </p:nvSpPr>
        <p:spPr>
          <a:xfrm>
            <a:off x="10178013" y="3798286"/>
            <a:ext cx="1851428"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2">
                    <a:lumMod val="60000"/>
                    <a:lumOff val="40000"/>
                  </a:schemeClr>
                </a:solidFill>
                <a:latin typeface="Centaur" panose="02030504050205020304" pitchFamily="18" charset="0"/>
              </a:rPr>
              <a:t>Data Transformation</a:t>
            </a:r>
          </a:p>
        </p:txBody>
      </p:sp>
      <p:sp>
        <p:nvSpPr>
          <p:cNvPr id="14" name="Rounded Rectangle 13">
            <a:extLst>
              <a:ext uri="{FF2B5EF4-FFF2-40B4-BE49-F238E27FC236}">
                <a16:creationId xmlns:a16="http://schemas.microsoft.com/office/drawing/2014/main" xmlns="" id="{AB6E21A7-F53F-A44A-8DC6-3686DD198329}"/>
              </a:ext>
            </a:extLst>
          </p:cNvPr>
          <p:cNvSpPr/>
          <p:nvPr/>
        </p:nvSpPr>
        <p:spPr>
          <a:xfrm>
            <a:off x="3580294" y="5056335"/>
            <a:ext cx="1851428"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2">
                    <a:lumMod val="60000"/>
                    <a:lumOff val="40000"/>
                  </a:schemeClr>
                </a:solidFill>
                <a:latin typeface="Centaur" panose="02030504050205020304" pitchFamily="18" charset="0"/>
              </a:rPr>
              <a:t>Dataset Splitting</a:t>
            </a:r>
          </a:p>
        </p:txBody>
      </p:sp>
      <p:sp>
        <p:nvSpPr>
          <p:cNvPr id="15" name="Rounded Rectangle 14">
            <a:extLst>
              <a:ext uri="{FF2B5EF4-FFF2-40B4-BE49-F238E27FC236}">
                <a16:creationId xmlns:a16="http://schemas.microsoft.com/office/drawing/2014/main" xmlns="" id="{522B9AD2-242A-C9AC-4124-DFD6777D0E71}"/>
              </a:ext>
            </a:extLst>
          </p:cNvPr>
          <p:cNvSpPr/>
          <p:nvPr/>
        </p:nvSpPr>
        <p:spPr>
          <a:xfrm>
            <a:off x="5792731" y="2540237"/>
            <a:ext cx="1851428"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2">
                    <a:lumMod val="60000"/>
                    <a:lumOff val="40000"/>
                  </a:schemeClr>
                </a:solidFill>
                <a:latin typeface="Centaur" panose="02030504050205020304" pitchFamily="18" charset="0"/>
              </a:rPr>
              <a:t>Choose Model</a:t>
            </a:r>
          </a:p>
        </p:txBody>
      </p:sp>
      <p:sp>
        <p:nvSpPr>
          <p:cNvPr id="16" name="Rounded Rectangle 15">
            <a:extLst>
              <a:ext uri="{FF2B5EF4-FFF2-40B4-BE49-F238E27FC236}">
                <a16:creationId xmlns:a16="http://schemas.microsoft.com/office/drawing/2014/main" xmlns="" id="{E0EBC9AF-0B71-E42E-3F4A-C0BD3A7DE75A}"/>
              </a:ext>
            </a:extLst>
          </p:cNvPr>
          <p:cNvSpPr/>
          <p:nvPr/>
        </p:nvSpPr>
        <p:spPr>
          <a:xfrm>
            <a:off x="7987403" y="3793205"/>
            <a:ext cx="1851428"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2">
                    <a:lumMod val="60000"/>
                    <a:lumOff val="40000"/>
                  </a:schemeClr>
                </a:solidFill>
                <a:latin typeface="Centaur" panose="02030504050205020304" pitchFamily="18" charset="0"/>
              </a:rPr>
              <a:t>Model Parameters</a:t>
            </a:r>
          </a:p>
        </p:txBody>
      </p:sp>
      <p:sp>
        <p:nvSpPr>
          <p:cNvPr id="17" name="Rounded Rectangle 16">
            <a:extLst>
              <a:ext uri="{FF2B5EF4-FFF2-40B4-BE49-F238E27FC236}">
                <a16:creationId xmlns:a16="http://schemas.microsoft.com/office/drawing/2014/main" xmlns="" id="{D7CCA291-8C98-296F-0954-53AD637FC9A1}"/>
              </a:ext>
            </a:extLst>
          </p:cNvPr>
          <p:cNvSpPr/>
          <p:nvPr/>
        </p:nvSpPr>
        <p:spPr>
          <a:xfrm>
            <a:off x="7987403" y="2540237"/>
            <a:ext cx="1851428"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2">
                    <a:lumMod val="60000"/>
                    <a:lumOff val="40000"/>
                  </a:schemeClr>
                </a:solidFill>
                <a:latin typeface="Centaur" panose="02030504050205020304" pitchFamily="18" charset="0"/>
              </a:rPr>
              <a:t>Tune Model</a:t>
            </a:r>
          </a:p>
        </p:txBody>
      </p:sp>
      <p:sp>
        <p:nvSpPr>
          <p:cNvPr id="18" name="Rounded Rectangle 17">
            <a:extLst>
              <a:ext uri="{FF2B5EF4-FFF2-40B4-BE49-F238E27FC236}">
                <a16:creationId xmlns:a16="http://schemas.microsoft.com/office/drawing/2014/main" xmlns="" id="{97FAF7BF-A36D-E464-6819-F4D1D922E0C1}"/>
              </a:ext>
            </a:extLst>
          </p:cNvPr>
          <p:cNvSpPr/>
          <p:nvPr/>
        </p:nvSpPr>
        <p:spPr>
          <a:xfrm>
            <a:off x="10178013" y="2540237"/>
            <a:ext cx="1851428"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2">
                    <a:lumMod val="60000"/>
                    <a:lumOff val="40000"/>
                  </a:schemeClr>
                </a:solidFill>
                <a:latin typeface="Centaur" panose="02030504050205020304" pitchFamily="18" charset="0"/>
              </a:rPr>
              <a:t>Accuracy Analysis</a:t>
            </a:r>
          </a:p>
        </p:txBody>
      </p:sp>
      <p:sp>
        <p:nvSpPr>
          <p:cNvPr id="19" name="Rounded Rectangle 18">
            <a:extLst>
              <a:ext uri="{FF2B5EF4-FFF2-40B4-BE49-F238E27FC236}">
                <a16:creationId xmlns:a16="http://schemas.microsoft.com/office/drawing/2014/main" xmlns="" id="{5171D31A-047A-2C34-32CD-3E7CA55B94B7}"/>
              </a:ext>
            </a:extLst>
          </p:cNvPr>
          <p:cNvSpPr/>
          <p:nvPr/>
        </p:nvSpPr>
        <p:spPr>
          <a:xfrm>
            <a:off x="3580294" y="3798286"/>
            <a:ext cx="1851428"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2">
                    <a:lumMod val="60000"/>
                    <a:lumOff val="40000"/>
                  </a:schemeClr>
                </a:solidFill>
                <a:latin typeface="Centaur" panose="02030504050205020304" pitchFamily="18" charset="0"/>
              </a:rPr>
              <a:t>Model Plot</a:t>
            </a:r>
          </a:p>
        </p:txBody>
      </p:sp>
      <p:sp>
        <p:nvSpPr>
          <p:cNvPr id="20" name="Rounded Rectangle 19">
            <a:extLst>
              <a:ext uri="{FF2B5EF4-FFF2-40B4-BE49-F238E27FC236}">
                <a16:creationId xmlns:a16="http://schemas.microsoft.com/office/drawing/2014/main" xmlns="" id="{05F003BB-77E5-7FF3-9DD1-7FBC8397FC5D}"/>
              </a:ext>
            </a:extLst>
          </p:cNvPr>
          <p:cNvSpPr/>
          <p:nvPr/>
        </p:nvSpPr>
        <p:spPr>
          <a:xfrm>
            <a:off x="5787491" y="3793205"/>
            <a:ext cx="1851428"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2">
                    <a:lumMod val="60000"/>
                    <a:lumOff val="40000"/>
                  </a:schemeClr>
                </a:solidFill>
                <a:latin typeface="Centaur" panose="02030504050205020304" pitchFamily="18" charset="0"/>
              </a:rPr>
              <a:t>Grid Search</a:t>
            </a:r>
          </a:p>
        </p:txBody>
      </p:sp>
      <p:sp>
        <p:nvSpPr>
          <p:cNvPr id="21" name="Right Arrow 20">
            <a:extLst>
              <a:ext uri="{FF2B5EF4-FFF2-40B4-BE49-F238E27FC236}">
                <a16:creationId xmlns:a16="http://schemas.microsoft.com/office/drawing/2014/main" xmlns="" id="{169FAA96-C43F-88B1-F6BF-AEC90017951F}"/>
              </a:ext>
            </a:extLst>
          </p:cNvPr>
          <p:cNvSpPr/>
          <p:nvPr/>
        </p:nvSpPr>
        <p:spPr>
          <a:xfrm>
            <a:off x="5524755" y="1627499"/>
            <a:ext cx="248373" cy="349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Centaur" panose="02030504050205020304" pitchFamily="18" charset="0"/>
            </a:endParaRPr>
          </a:p>
        </p:txBody>
      </p:sp>
      <p:sp>
        <p:nvSpPr>
          <p:cNvPr id="22" name="Right Arrow 21">
            <a:extLst>
              <a:ext uri="{FF2B5EF4-FFF2-40B4-BE49-F238E27FC236}">
                <a16:creationId xmlns:a16="http://schemas.microsoft.com/office/drawing/2014/main" xmlns="" id="{A9EA5FF9-9758-7255-B7F0-2CD73A1B1C8B}"/>
              </a:ext>
            </a:extLst>
          </p:cNvPr>
          <p:cNvSpPr/>
          <p:nvPr/>
        </p:nvSpPr>
        <p:spPr>
          <a:xfrm>
            <a:off x="7733731" y="1633450"/>
            <a:ext cx="248373" cy="349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Centaur" panose="02030504050205020304" pitchFamily="18" charset="0"/>
            </a:endParaRPr>
          </a:p>
        </p:txBody>
      </p:sp>
      <p:sp>
        <p:nvSpPr>
          <p:cNvPr id="23" name="Right Arrow 22">
            <a:extLst>
              <a:ext uri="{FF2B5EF4-FFF2-40B4-BE49-F238E27FC236}">
                <a16:creationId xmlns:a16="http://schemas.microsoft.com/office/drawing/2014/main" xmlns="" id="{BCF3D1E6-9704-AB33-D0ED-3D7AB982E9D3}"/>
              </a:ext>
            </a:extLst>
          </p:cNvPr>
          <p:cNvSpPr/>
          <p:nvPr/>
        </p:nvSpPr>
        <p:spPr>
          <a:xfrm>
            <a:off x="9918989" y="1627498"/>
            <a:ext cx="248373" cy="349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latin typeface="Centaur" panose="02030504050205020304" pitchFamily="18" charset="0"/>
            </a:endParaRPr>
          </a:p>
        </p:txBody>
      </p:sp>
      <p:sp>
        <p:nvSpPr>
          <p:cNvPr id="24" name="Right Arrow 23">
            <a:extLst>
              <a:ext uri="{FF2B5EF4-FFF2-40B4-BE49-F238E27FC236}">
                <a16:creationId xmlns:a16="http://schemas.microsoft.com/office/drawing/2014/main" xmlns="" id="{169FAA96-C43F-88B1-F6BF-AEC90017951F}"/>
              </a:ext>
            </a:extLst>
          </p:cNvPr>
          <p:cNvSpPr/>
          <p:nvPr/>
        </p:nvSpPr>
        <p:spPr>
          <a:xfrm>
            <a:off x="5505641" y="2748666"/>
            <a:ext cx="248373" cy="349623"/>
          </a:xfrm>
          <a:prstGeom prst="rightArrow">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2">
                  <a:lumMod val="60000"/>
                  <a:lumOff val="40000"/>
                </a:schemeClr>
              </a:solidFill>
              <a:latin typeface="Centaur" panose="02030504050205020304" pitchFamily="18" charset="0"/>
            </a:endParaRPr>
          </a:p>
        </p:txBody>
      </p:sp>
      <p:sp>
        <p:nvSpPr>
          <p:cNvPr id="25" name="Right Arrow 24">
            <a:extLst>
              <a:ext uri="{FF2B5EF4-FFF2-40B4-BE49-F238E27FC236}">
                <a16:creationId xmlns:a16="http://schemas.microsoft.com/office/drawing/2014/main" xmlns="" id="{169FAA96-C43F-88B1-F6BF-AEC90017951F}"/>
              </a:ext>
            </a:extLst>
          </p:cNvPr>
          <p:cNvSpPr/>
          <p:nvPr/>
        </p:nvSpPr>
        <p:spPr>
          <a:xfrm>
            <a:off x="7714543" y="2748665"/>
            <a:ext cx="248373" cy="349623"/>
          </a:xfrm>
          <a:prstGeom prst="rightArrow">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2">
                  <a:lumMod val="60000"/>
                  <a:lumOff val="40000"/>
                </a:schemeClr>
              </a:solidFill>
              <a:latin typeface="Centaur" panose="02030504050205020304" pitchFamily="18" charset="0"/>
            </a:endParaRPr>
          </a:p>
        </p:txBody>
      </p:sp>
      <p:sp>
        <p:nvSpPr>
          <p:cNvPr id="26" name="Right Arrow 25">
            <a:extLst>
              <a:ext uri="{FF2B5EF4-FFF2-40B4-BE49-F238E27FC236}">
                <a16:creationId xmlns:a16="http://schemas.microsoft.com/office/drawing/2014/main" xmlns="" id="{169FAA96-C43F-88B1-F6BF-AEC90017951F}"/>
              </a:ext>
            </a:extLst>
          </p:cNvPr>
          <p:cNvSpPr/>
          <p:nvPr/>
        </p:nvSpPr>
        <p:spPr>
          <a:xfrm>
            <a:off x="9884235" y="2748666"/>
            <a:ext cx="248373" cy="349623"/>
          </a:xfrm>
          <a:prstGeom prst="rightArrow">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2">
                  <a:lumMod val="60000"/>
                  <a:lumOff val="40000"/>
                </a:schemeClr>
              </a:solidFill>
              <a:latin typeface="Centaur" panose="02030504050205020304" pitchFamily="18" charset="0"/>
            </a:endParaRPr>
          </a:p>
        </p:txBody>
      </p:sp>
      <p:sp>
        <p:nvSpPr>
          <p:cNvPr id="27" name="Right Arrow 26">
            <a:extLst>
              <a:ext uri="{FF2B5EF4-FFF2-40B4-BE49-F238E27FC236}">
                <a16:creationId xmlns:a16="http://schemas.microsoft.com/office/drawing/2014/main" xmlns="" id="{169FAA96-C43F-88B1-F6BF-AEC90017951F}"/>
              </a:ext>
            </a:extLst>
          </p:cNvPr>
          <p:cNvSpPr/>
          <p:nvPr/>
        </p:nvSpPr>
        <p:spPr>
          <a:xfrm rot="5400000">
            <a:off x="10931944" y="3378786"/>
            <a:ext cx="305229" cy="330351"/>
          </a:xfrm>
          <a:prstGeom prst="rightArrow">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2">
                  <a:lumMod val="60000"/>
                  <a:lumOff val="40000"/>
                </a:schemeClr>
              </a:solidFill>
              <a:latin typeface="Centaur" panose="02030504050205020304" pitchFamily="18" charset="0"/>
            </a:endParaRPr>
          </a:p>
        </p:txBody>
      </p:sp>
      <p:sp>
        <p:nvSpPr>
          <p:cNvPr id="31" name="Right Arrow 30">
            <a:extLst>
              <a:ext uri="{FF2B5EF4-FFF2-40B4-BE49-F238E27FC236}">
                <a16:creationId xmlns:a16="http://schemas.microsoft.com/office/drawing/2014/main" xmlns="" id="{169FAA96-C43F-88B1-F6BF-AEC90017951F}"/>
              </a:ext>
            </a:extLst>
          </p:cNvPr>
          <p:cNvSpPr/>
          <p:nvPr/>
        </p:nvSpPr>
        <p:spPr>
          <a:xfrm rot="5400000">
            <a:off x="4175470" y="4653657"/>
            <a:ext cx="305229" cy="330351"/>
          </a:xfrm>
          <a:prstGeom prst="rightArrow">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2">
                  <a:lumMod val="60000"/>
                  <a:lumOff val="40000"/>
                </a:schemeClr>
              </a:solidFill>
              <a:latin typeface="Centaur" panose="02030504050205020304" pitchFamily="18" charset="0"/>
            </a:endParaRPr>
          </a:p>
        </p:txBody>
      </p:sp>
      <p:sp>
        <p:nvSpPr>
          <p:cNvPr id="32" name="Right Arrow 31">
            <a:extLst>
              <a:ext uri="{FF2B5EF4-FFF2-40B4-BE49-F238E27FC236}">
                <a16:creationId xmlns:a16="http://schemas.microsoft.com/office/drawing/2014/main" xmlns="" id="{169FAA96-C43F-88B1-F6BF-AEC90017951F}"/>
              </a:ext>
            </a:extLst>
          </p:cNvPr>
          <p:cNvSpPr/>
          <p:nvPr/>
        </p:nvSpPr>
        <p:spPr>
          <a:xfrm flipH="1">
            <a:off x="5468411" y="3966377"/>
            <a:ext cx="213777" cy="328938"/>
          </a:xfrm>
          <a:prstGeom prst="rightArrow">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2">
                  <a:lumMod val="60000"/>
                  <a:lumOff val="40000"/>
                </a:schemeClr>
              </a:solidFill>
              <a:latin typeface="Centaur" panose="02030504050205020304" pitchFamily="18" charset="0"/>
            </a:endParaRPr>
          </a:p>
        </p:txBody>
      </p:sp>
      <p:sp>
        <p:nvSpPr>
          <p:cNvPr id="33" name="Right Arrow 32">
            <a:extLst>
              <a:ext uri="{FF2B5EF4-FFF2-40B4-BE49-F238E27FC236}">
                <a16:creationId xmlns:a16="http://schemas.microsoft.com/office/drawing/2014/main" xmlns="" id="{169FAA96-C43F-88B1-F6BF-AEC90017951F}"/>
              </a:ext>
            </a:extLst>
          </p:cNvPr>
          <p:cNvSpPr/>
          <p:nvPr/>
        </p:nvSpPr>
        <p:spPr>
          <a:xfrm flipH="1">
            <a:off x="7690048" y="4007703"/>
            <a:ext cx="213777" cy="328938"/>
          </a:xfrm>
          <a:prstGeom prst="rightArrow">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2">
                  <a:lumMod val="60000"/>
                  <a:lumOff val="40000"/>
                </a:schemeClr>
              </a:solidFill>
              <a:latin typeface="Centaur" panose="02030504050205020304" pitchFamily="18" charset="0"/>
            </a:endParaRPr>
          </a:p>
        </p:txBody>
      </p:sp>
      <p:sp>
        <p:nvSpPr>
          <p:cNvPr id="34" name="Right Arrow 33">
            <a:extLst>
              <a:ext uri="{FF2B5EF4-FFF2-40B4-BE49-F238E27FC236}">
                <a16:creationId xmlns:a16="http://schemas.microsoft.com/office/drawing/2014/main" xmlns="" id="{169FAA96-C43F-88B1-F6BF-AEC90017951F}"/>
              </a:ext>
            </a:extLst>
          </p:cNvPr>
          <p:cNvSpPr/>
          <p:nvPr/>
        </p:nvSpPr>
        <p:spPr>
          <a:xfrm flipH="1">
            <a:off x="9897029" y="4017058"/>
            <a:ext cx="213777" cy="328938"/>
          </a:xfrm>
          <a:prstGeom prst="rightArrow">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2">
                  <a:lumMod val="60000"/>
                  <a:lumOff val="40000"/>
                </a:schemeClr>
              </a:solidFill>
              <a:latin typeface="Centaur" panose="02030504050205020304" pitchFamily="18" charset="0"/>
            </a:endParaRPr>
          </a:p>
        </p:txBody>
      </p:sp>
      <p:sp>
        <p:nvSpPr>
          <p:cNvPr id="36" name="Content Placeholder 5">
            <a:extLst>
              <a:ext uri="{FF2B5EF4-FFF2-40B4-BE49-F238E27FC236}">
                <a16:creationId xmlns:a16="http://schemas.microsoft.com/office/drawing/2014/main" xmlns="" id="{C38B3C88-D20D-CE50-F6CE-DDAF5A26E794}"/>
              </a:ext>
            </a:extLst>
          </p:cNvPr>
          <p:cNvSpPr txBox="1">
            <a:spLocks/>
          </p:cNvSpPr>
          <p:nvPr/>
        </p:nvSpPr>
        <p:spPr>
          <a:xfrm>
            <a:off x="769939" y="5503055"/>
            <a:ext cx="10304389" cy="1245469"/>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err="1" smtClean="0">
                <a:solidFill>
                  <a:schemeClr val="tx2"/>
                </a:solidFill>
                <a:latin typeface="Centaur" panose="02030504050205020304" pitchFamily="18" charset="0"/>
              </a:rPr>
              <a:t>Github</a:t>
            </a:r>
            <a:r>
              <a:rPr lang="en-US" sz="2000" b="1" dirty="0" smtClean="0">
                <a:solidFill>
                  <a:schemeClr val="tx2"/>
                </a:solidFill>
                <a:latin typeface="Centaur" panose="02030504050205020304" pitchFamily="18" charset="0"/>
              </a:rPr>
              <a:t> Link:</a:t>
            </a:r>
          </a:p>
          <a:p>
            <a:pPr marL="0" indent="0">
              <a:buNone/>
            </a:pPr>
            <a:r>
              <a:rPr lang="en-US" sz="1800" dirty="0">
                <a:solidFill>
                  <a:schemeClr val="tx2"/>
                </a:solidFill>
                <a:latin typeface="Centaur" panose="02030504050205020304" pitchFamily="18" charset="0"/>
                <a:hlinkClick r:id="rId4"/>
              </a:rPr>
              <a:t>https://</a:t>
            </a:r>
            <a:r>
              <a:rPr lang="en-US" sz="1800" dirty="0" smtClean="0">
                <a:solidFill>
                  <a:schemeClr val="tx2"/>
                </a:solidFill>
                <a:latin typeface="Centaur" panose="02030504050205020304" pitchFamily="18" charset="0"/>
                <a:hlinkClick r:id="rId4"/>
              </a:rPr>
              <a:t>github.com/saturn-sam/IBM_Data_Science/blob/b0a38417a03b0e22d0f37db279deacf6b7c46b6b/C10/W4/SpaceX_Machine%20Learning%20Prediction_Part_5.ipynb</a:t>
            </a:r>
            <a:r>
              <a:rPr lang="en-US" sz="1800" dirty="0" smtClean="0">
                <a:solidFill>
                  <a:schemeClr val="tx2"/>
                </a:solidFill>
                <a:latin typeface="Centaur" panose="02030504050205020304" pitchFamily="18" charset="0"/>
              </a:rPr>
              <a:t> </a:t>
            </a:r>
            <a:endParaRPr lang="en-US" sz="1800" dirty="0">
              <a:solidFill>
                <a:schemeClr val="tx2"/>
              </a:solidFill>
              <a:latin typeface="Centaur" panose="02030504050205020304" pitchFamily="18" charset="0"/>
            </a:endParaRP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16</a:t>
            </a:fld>
            <a:endParaRPr lang="en-US">
              <a:latin typeface="Centaur" panose="02030504050205020304" pitchFamily="18" charset="0"/>
            </a:endParaRPr>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Results</a:t>
            </a:r>
          </a:p>
        </p:txBody>
      </p:sp>
      <p:sp>
        <p:nvSpPr>
          <p:cNvPr id="5" name="Content Placeholder 2">
            <a:extLst>
              <a:ext uri="{FF2B5EF4-FFF2-40B4-BE49-F238E27FC236}">
                <a16:creationId xmlns:a16="http://schemas.microsoft.com/office/drawing/2014/main" xmlns="" id="{C7B9C153-C85C-3240-8E7E-523FBC004564}"/>
              </a:ext>
            </a:extLst>
          </p:cNvPr>
          <p:cNvSpPr txBox="1">
            <a:spLocks/>
          </p:cNvSpPr>
          <p:nvPr/>
        </p:nvSpPr>
        <p:spPr>
          <a:xfrm>
            <a:off x="770011" y="1350137"/>
            <a:ext cx="6138789" cy="50770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sz="2200" b="1" dirty="0">
                <a:latin typeface="Centaur" panose="02030504050205020304" pitchFamily="18" charset="0"/>
              </a:rPr>
              <a:t>Exploratory Data Analysis</a:t>
            </a:r>
          </a:p>
          <a:p>
            <a:pPr marL="0" indent="0">
              <a:spcBef>
                <a:spcPts val="0"/>
              </a:spcBef>
              <a:buNone/>
            </a:pPr>
            <a:r>
              <a:rPr lang="en-US" sz="2200" dirty="0">
                <a:latin typeface="Centaur" panose="02030504050205020304" pitchFamily="18" charset="0"/>
              </a:rPr>
              <a:t>• Launch success has improved over time</a:t>
            </a:r>
          </a:p>
          <a:p>
            <a:pPr marL="0" indent="0">
              <a:spcBef>
                <a:spcPts val="0"/>
              </a:spcBef>
              <a:buNone/>
            </a:pPr>
            <a:r>
              <a:rPr lang="en-US" sz="2200" dirty="0">
                <a:latin typeface="Centaur" panose="02030504050205020304" pitchFamily="18" charset="0"/>
              </a:rPr>
              <a:t>• KSC LC-39A has the highest success rate among landing sites</a:t>
            </a:r>
          </a:p>
          <a:p>
            <a:pPr marL="0" indent="0">
              <a:spcBef>
                <a:spcPts val="0"/>
              </a:spcBef>
              <a:buNone/>
            </a:pPr>
            <a:r>
              <a:rPr lang="en-US" sz="2200" dirty="0">
                <a:latin typeface="Centaur" panose="02030504050205020304" pitchFamily="18" charset="0"/>
              </a:rPr>
              <a:t>• Orbits ES-L1, GEO, HEO and SSO have a 100% success </a:t>
            </a:r>
            <a:r>
              <a:rPr lang="en-US" sz="2200" dirty="0" smtClean="0">
                <a:latin typeface="Centaur" panose="02030504050205020304" pitchFamily="18" charset="0"/>
              </a:rPr>
              <a:t>rate</a:t>
            </a:r>
          </a:p>
          <a:p>
            <a:pPr marL="0" indent="0">
              <a:spcBef>
                <a:spcPts val="0"/>
              </a:spcBef>
              <a:buNone/>
            </a:pPr>
            <a:endParaRPr lang="en-US" sz="2200" dirty="0" smtClean="0">
              <a:latin typeface="Centaur" panose="02030504050205020304" pitchFamily="18" charset="0"/>
            </a:endParaRPr>
          </a:p>
          <a:p>
            <a:pPr marL="0" indent="0">
              <a:spcBef>
                <a:spcPts val="0"/>
              </a:spcBef>
              <a:buNone/>
            </a:pPr>
            <a:r>
              <a:rPr lang="en-US" sz="2200" b="1" dirty="0" smtClean="0">
                <a:latin typeface="Centaur" panose="02030504050205020304" pitchFamily="18" charset="0"/>
              </a:rPr>
              <a:t>Visual </a:t>
            </a:r>
            <a:r>
              <a:rPr lang="en-US" sz="2200" b="1" dirty="0">
                <a:latin typeface="Centaur" panose="02030504050205020304" pitchFamily="18" charset="0"/>
              </a:rPr>
              <a:t>Analytics</a:t>
            </a:r>
          </a:p>
          <a:p>
            <a:pPr marL="0" indent="0">
              <a:spcBef>
                <a:spcPts val="0"/>
              </a:spcBef>
              <a:buNone/>
            </a:pPr>
            <a:r>
              <a:rPr lang="en-US" sz="2200" dirty="0">
                <a:latin typeface="Centaur" panose="02030504050205020304" pitchFamily="18" charset="0"/>
              </a:rPr>
              <a:t>• Most launch sites are near the equator, and all are close to the coast</a:t>
            </a:r>
          </a:p>
          <a:p>
            <a:pPr marL="0" indent="0">
              <a:spcBef>
                <a:spcPts val="0"/>
              </a:spcBef>
              <a:buNone/>
            </a:pPr>
            <a:r>
              <a:rPr lang="en-US" sz="2200" dirty="0">
                <a:latin typeface="Centaur" panose="02030504050205020304" pitchFamily="18" charset="0"/>
              </a:rPr>
              <a:t>• Launch sites are far enough away from anything a failed launch can damage (city, highway, railway), while still close enough to bring people and material to support launch </a:t>
            </a:r>
            <a:r>
              <a:rPr lang="en-US" sz="2200" dirty="0" smtClean="0">
                <a:latin typeface="Centaur" panose="02030504050205020304" pitchFamily="18" charset="0"/>
              </a:rPr>
              <a:t>activities</a:t>
            </a:r>
          </a:p>
          <a:p>
            <a:pPr marL="0" indent="0">
              <a:spcBef>
                <a:spcPts val="0"/>
              </a:spcBef>
              <a:buNone/>
            </a:pPr>
            <a:endParaRPr lang="en-US" sz="2200" dirty="0" smtClean="0">
              <a:latin typeface="Centaur" panose="02030504050205020304" pitchFamily="18" charset="0"/>
            </a:endParaRPr>
          </a:p>
          <a:p>
            <a:pPr marL="0" indent="0">
              <a:spcBef>
                <a:spcPts val="0"/>
              </a:spcBef>
              <a:buNone/>
            </a:pPr>
            <a:r>
              <a:rPr lang="en-US" sz="2200" b="1" dirty="0" smtClean="0">
                <a:latin typeface="Centaur" panose="02030504050205020304" pitchFamily="18" charset="0"/>
              </a:rPr>
              <a:t>Predictive </a:t>
            </a:r>
            <a:r>
              <a:rPr lang="en-US" sz="2200" b="1" dirty="0">
                <a:latin typeface="Centaur" panose="02030504050205020304" pitchFamily="18" charset="0"/>
              </a:rPr>
              <a:t>Analytics</a:t>
            </a:r>
          </a:p>
          <a:p>
            <a:pPr marL="0" indent="0">
              <a:spcBef>
                <a:spcPts val="0"/>
              </a:spcBef>
              <a:buNone/>
            </a:pPr>
            <a:r>
              <a:rPr lang="en-US" sz="2200" dirty="0">
                <a:latin typeface="Centaur" panose="02030504050205020304" pitchFamily="18" charset="0"/>
              </a:rPr>
              <a:t>• Decision Tree model is the best predictive model for the dataset</a:t>
            </a:r>
          </a:p>
          <a:p>
            <a:pPr marL="0" indent="0">
              <a:spcBef>
                <a:spcPts val="0"/>
              </a:spcBef>
              <a:buNone/>
            </a:pPr>
            <a:endParaRPr lang="en-US" sz="2200" dirty="0">
              <a:latin typeface="Centaur" panose="02030504050205020304" pitchFamily="18" charset="0"/>
            </a:endParaRPr>
          </a:p>
        </p:txBody>
      </p:sp>
      <p:pic>
        <p:nvPicPr>
          <p:cNvPr id="6" name="Picture 5" descr="Chart, bar chart&#10;&#10;Description automatically generated">
            <a:extLst>
              <a:ext uri="{FF2B5EF4-FFF2-40B4-BE49-F238E27FC236}">
                <a16:creationId xmlns:a16="http://schemas.microsoft.com/office/drawing/2014/main" xmlns="" id="{5EE15E36-57AD-463E-EDFA-BA9656A865BD}"/>
              </a:ext>
            </a:extLst>
          </p:cNvPr>
          <p:cNvPicPr>
            <a:picLocks noChangeAspect="1"/>
          </p:cNvPicPr>
          <p:nvPr/>
        </p:nvPicPr>
        <p:blipFill>
          <a:blip r:embed="rId4"/>
          <a:stretch>
            <a:fillRect/>
          </a:stretch>
        </p:blipFill>
        <p:spPr>
          <a:xfrm>
            <a:off x="6977703" y="1350137"/>
            <a:ext cx="2357684" cy="1573583"/>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xmlns="" id="{33FC5ECD-F753-5756-4886-33EB2260340C}"/>
              </a:ext>
            </a:extLst>
          </p:cNvPr>
          <p:cNvPicPr>
            <a:picLocks noChangeAspect="1"/>
          </p:cNvPicPr>
          <p:nvPr/>
        </p:nvPicPr>
        <p:blipFill>
          <a:blip r:embed="rId5"/>
          <a:stretch>
            <a:fillRect/>
          </a:stretch>
        </p:blipFill>
        <p:spPr>
          <a:xfrm>
            <a:off x="7006138" y="4927616"/>
            <a:ext cx="2329249" cy="1573009"/>
          </a:xfrm>
          <a:prstGeom prst="rect">
            <a:avLst/>
          </a:prstGeom>
        </p:spPr>
      </p:pic>
      <p:pic>
        <p:nvPicPr>
          <p:cNvPr id="10" name="Picture 9" descr="Chart, line chart&#10;&#10;Description automatically generated">
            <a:extLst>
              <a:ext uri="{FF2B5EF4-FFF2-40B4-BE49-F238E27FC236}">
                <a16:creationId xmlns:a16="http://schemas.microsoft.com/office/drawing/2014/main" xmlns="" id="{4C1186A1-8ED4-D3AD-92F7-EE59570314A1}"/>
              </a:ext>
            </a:extLst>
          </p:cNvPr>
          <p:cNvPicPr>
            <a:picLocks noChangeAspect="1"/>
          </p:cNvPicPr>
          <p:nvPr/>
        </p:nvPicPr>
        <p:blipFill>
          <a:blip r:embed="rId6"/>
          <a:stretch>
            <a:fillRect/>
          </a:stretch>
        </p:blipFill>
        <p:spPr>
          <a:xfrm>
            <a:off x="7006138" y="3186158"/>
            <a:ext cx="2329249" cy="1479020"/>
          </a:xfrm>
          <a:prstGeom prst="rect">
            <a:avLst/>
          </a:prstGeom>
        </p:spPr>
      </p:pic>
      <p:pic>
        <p:nvPicPr>
          <p:cNvPr id="11" name="Picture 10" descr="Graphical user interface, chart, Excel, pie chart&#10;&#10;Description automatically generated">
            <a:extLst>
              <a:ext uri="{FF2B5EF4-FFF2-40B4-BE49-F238E27FC236}">
                <a16:creationId xmlns:a16="http://schemas.microsoft.com/office/drawing/2014/main" xmlns="" id="{F529CE2B-D49F-9626-8C9C-197E03E13222}"/>
              </a:ext>
            </a:extLst>
          </p:cNvPr>
          <p:cNvPicPr>
            <a:picLocks noChangeAspect="1"/>
          </p:cNvPicPr>
          <p:nvPr/>
        </p:nvPicPr>
        <p:blipFill>
          <a:blip r:embed="rId7"/>
          <a:stretch>
            <a:fillRect/>
          </a:stretch>
        </p:blipFill>
        <p:spPr>
          <a:xfrm>
            <a:off x="9451072" y="1350137"/>
            <a:ext cx="2547139" cy="2722133"/>
          </a:xfrm>
          <a:prstGeom prst="rect">
            <a:avLst/>
          </a:prstGeom>
        </p:spPr>
      </p:pic>
      <p:pic>
        <p:nvPicPr>
          <p:cNvPr id="12" name="Picture 11" descr="Map&#10;&#10;Description automatically generated">
            <a:extLst>
              <a:ext uri="{FF2B5EF4-FFF2-40B4-BE49-F238E27FC236}">
                <a16:creationId xmlns:a16="http://schemas.microsoft.com/office/drawing/2014/main" xmlns="" id="{3AD65787-AF6C-7A5B-48EE-928139518D83}"/>
              </a:ext>
            </a:extLst>
          </p:cNvPr>
          <p:cNvPicPr>
            <a:picLocks noChangeAspect="1"/>
          </p:cNvPicPr>
          <p:nvPr/>
        </p:nvPicPr>
        <p:blipFill>
          <a:blip r:embed="rId8"/>
          <a:stretch>
            <a:fillRect/>
          </a:stretch>
        </p:blipFill>
        <p:spPr>
          <a:xfrm>
            <a:off x="9451071" y="4268059"/>
            <a:ext cx="2547139" cy="1776078"/>
          </a:xfrm>
          <a:prstGeom prst="rect">
            <a:avLst/>
          </a:prstGeom>
        </p:spPr>
      </p:pic>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18</a:t>
            </a:fld>
            <a:endParaRPr lang="en-US">
              <a:latin typeface="Centaur" panose="02030504050205020304" pitchFamily="18" charset="0"/>
            </a:endParaRP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1381760"/>
            <a:ext cx="9366147" cy="2235200"/>
          </a:xfrm>
          <a:prstGeom prst="rect">
            <a:avLst/>
          </a:prstGeom>
        </p:spPr>
        <p:txBody>
          <a:bodyPr>
            <a:normAutofit/>
          </a:bodyPr>
          <a:lstStyle/>
          <a:p>
            <a:pPr marL="0" indent="0">
              <a:lnSpc>
                <a:spcPct val="100000"/>
              </a:lnSpc>
              <a:spcBef>
                <a:spcPts val="0"/>
              </a:spcBef>
              <a:buNone/>
            </a:pPr>
            <a:r>
              <a:rPr lang="en-US" sz="2400" b="1" dirty="0">
                <a:solidFill>
                  <a:schemeClr val="accent3">
                    <a:lumMod val="25000"/>
                  </a:schemeClr>
                </a:solidFill>
                <a:latin typeface="Centaur" panose="02030504050205020304" pitchFamily="18" charset="0"/>
              </a:rPr>
              <a:t>Exploratory Data </a:t>
            </a:r>
            <a:r>
              <a:rPr lang="en-US" sz="2400" b="1" dirty="0" smtClean="0">
                <a:solidFill>
                  <a:schemeClr val="accent3">
                    <a:lumMod val="25000"/>
                  </a:schemeClr>
                </a:solidFill>
                <a:latin typeface="Centaur" panose="02030504050205020304" pitchFamily="18" charset="0"/>
              </a:rPr>
              <a:t>Analysis:</a:t>
            </a:r>
            <a:endParaRPr lang="en-US" sz="2400" b="1" dirty="0">
              <a:solidFill>
                <a:schemeClr val="accent3">
                  <a:lumMod val="25000"/>
                </a:schemeClr>
              </a:solidFill>
              <a:latin typeface="Centaur" panose="02030504050205020304" pitchFamily="18" charset="0"/>
            </a:endParaRPr>
          </a:p>
          <a:p>
            <a:pPr>
              <a:lnSpc>
                <a:spcPct val="100000"/>
              </a:lnSpc>
              <a:spcBef>
                <a:spcPts val="0"/>
              </a:spcBef>
            </a:pPr>
            <a:r>
              <a:rPr lang="en-US" sz="2200" dirty="0" smtClean="0">
                <a:solidFill>
                  <a:schemeClr val="accent3">
                    <a:lumMod val="25000"/>
                  </a:schemeClr>
                </a:solidFill>
                <a:latin typeface="Centaur" panose="02030504050205020304" pitchFamily="18" charset="0"/>
              </a:rPr>
              <a:t>Earlier </a:t>
            </a:r>
            <a:r>
              <a:rPr lang="en-US" sz="2200" dirty="0">
                <a:solidFill>
                  <a:schemeClr val="accent3">
                    <a:lumMod val="25000"/>
                  </a:schemeClr>
                </a:solidFill>
                <a:latin typeface="Centaur" panose="02030504050205020304" pitchFamily="18" charset="0"/>
              </a:rPr>
              <a:t>flights had a lower success rate (blue = fail)</a:t>
            </a:r>
          </a:p>
          <a:p>
            <a:pPr>
              <a:lnSpc>
                <a:spcPct val="100000"/>
              </a:lnSpc>
              <a:spcBef>
                <a:spcPts val="0"/>
              </a:spcBef>
            </a:pPr>
            <a:r>
              <a:rPr lang="en-US" sz="2200" dirty="0" smtClean="0">
                <a:solidFill>
                  <a:schemeClr val="accent3">
                    <a:lumMod val="25000"/>
                  </a:schemeClr>
                </a:solidFill>
                <a:latin typeface="Centaur" panose="02030504050205020304" pitchFamily="18" charset="0"/>
              </a:rPr>
              <a:t>Later </a:t>
            </a:r>
            <a:r>
              <a:rPr lang="en-US" sz="2200" dirty="0">
                <a:solidFill>
                  <a:schemeClr val="accent3">
                    <a:lumMod val="25000"/>
                  </a:schemeClr>
                </a:solidFill>
                <a:latin typeface="Centaur" panose="02030504050205020304" pitchFamily="18" charset="0"/>
              </a:rPr>
              <a:t>flights had a higher success rate (orange = success)</a:t>
            </a:r>
          </a:p>
          <a:p>
            <a:pPr>
              <a:lnSpc>
                <a:spcPct val="100000"/>
              </a:lnSpc>
              <a:spcBef>
                <a:spcPts val="0"/>
              </a:spcBef>
            </a:pPr>
            <a:r>
              <a:rPr lang="en-US" sz="2200" dirty="0" smtClean="0">
                <a:solidFill>
                  <a:schemeClr val="accent3">
                    <a:lumMod val="25000"/>
                  </a:schemeClr>
                </a:solidFill>
                <a:latin typeface="Centaur" panose="02030504050205020304" pitchFamily="18" charset="0"/>
              </a:rPr>
              <a:t>Around </a:t>
            </a:r>
            <a:r>
              <a:rPr lang="en-US" sz="2200" dirty="0">
                <a:solidFill>
                  <a:schemeClr val="accent3">
                    <a:lumMod val="25000"/>
                  </a:schemeClr>
                </a:solidFill>
                <a:latin typeface="Centaur" panose="02030504050205020304" pitchFamily="18" charset="0"/>
              </a:rPr>
              <a:t>half of launches were from CCAFS SLC 40 launch site</a:t>
            </a:r>
          </a:p>
          <a:p>
            <a:pPr>
              <a:lnSpc>
                <a:spcPct val="100000"/>
              </a:lnSpc>
              <a:spcBef>
                <a:spcPts val="0"/>
              </a:spcBef>
            </a:pPr>
            <a:r>
              <a:rPr lang="en-US" sz="2200" dirty="0" smtClean="0">
                <a:solidFill>
                  <a:schemeClr val="accent3">
                    <a:lumMod val="25000"/>
                  </a:schemeClr>
                </a:solidFill>
                <a:latin typeface="Centaur" panose="02030504050205020304" pitchFamily="18" charset="0"/>
              </a:rPr>
              <a:t>VAFB </a:t>
            </a:r>
            <a:r>
              <a:rPr lang="en-US" sz="2200" dirty="0">
                <a:solidFill>
                  <a:schemeClr val="accent3">
                    <a:lumMod val="25000"/>
                  </a:schemeClr>
                </a:solidFill>
                <a:latin typeface="Centaur" panose="02030504050205020304" pitchFamily="18" charset="0"/>
              </a:rPr>
              <a:t>SLC 4E and KSC LC 39A have higher success rates</a:t>
            </a:r>
          </a:p>
          <a:p>
            <a:pPr>
              <a:lnSpc>
                <a:spcPct val="100000"/>
              </a:lnSpc>
              <a:spcBef>
                <a:spcPts val="0"/>
              </a:spcBef>
            </a:pPr>
            <a:r>
              <a:rPr lang="en-US" sz="2200" dirty="0" smtClean="0">
                <a:solidFill>
                  <a:schemeClr val="accent3">
                    <a:lumMod val="25000"/>
                  </a:schemeClr>
                </a:solidFill>
                <a:latin typeface="Centaur" panose="02030504050205020304" pitchFamily="18" charset="0"/>
              </a:rPr>
              <a:t>We </a:t>
            </a:r>
            <a:r>
              <a:rPr lang="en-US" sz="2200" dirty="0">
                <a:solidFill>
                  <a:schemeClr val="accent3">
                    <a:lumMod val="25000"/>
                  </a:schemeClr>
                </a:solidFill>
                <a:latin typeface="Centaur" panose="02030504050205020304" pitchFamily="18" charset="0"/>
              </a:rPr>
              <a:t>can infer that new launches have a higher success rate</a:t>
            </a: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Flight Number vs. Launch Site</a:t>
            </a:r>
          </a:p>
        </p:txBody>
      </p:sp>
      <p:pic>
        <p:nvPicPr>
          <p:cNvPr id="6" name="Picture 5"/>
          <p:cNvPicPr>
            <a:picLocks noChangeAspect="1"/>
          </p:cNvPicPr>
          <p:nvPr/>
        </p:nvPicPr>
        <p:blipFill>
          <a:blip r:embed="rId3"/>
          <a:stretch>
            <a:fillRect/>
          </a:stretch>
        </p:blipFill>
        <p:spPr>
          <a:xfrm>
            <a:off x="997585" y="3616960"/>
            <a:ext cx="6815455" cy="3175538"/>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19</a:t>
            </a:fld>
            <a:endParaRPr lang="en-US">
              <a:latin typeface="Centaur" panose="02030504050205020304" pitchFamily="18" charset="0"/>
            </a:endParaRP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310640"/>
            <a:ext cx="3932238" cy="4570705"/>
          </a:xfrm>
          <a:prstGeom prst="rect">
            <a:avLst/>
          </a:prstGeom>
        </p:spPr>
        <p:txBody>
          <a:bodyPr>
            <a:normAutofit/>
          </a:bodyPr>
          <a:lstStyle/>
          <a:p>
            <a:pPr marL="0" indent="0">
              <a:lnSpc>
                <a:spcPct val="100000"/>
              </a:lnSpc>
              <a:spcBef>
                <a:spcPts val="0"/>
              </a:spcBef>
              <a:buNone/>
            </a:pPr>
            <a:r>
              <a:rPr lang="en-US" sz="2400" b="1" dirty="0">
                <a:solidFill>
                  <a:schemeClr val="accent3">
                    <a:lumMod val="25000"/>
                  </a:schemeClr>
                </a:solidFill>
                <a:latin typeface="Centaur" panose="02030504050205020304" pitchFamily="18" charset="0"/>
              </a:rPr>
              <a:t>Exploratory Data Analysis</a:t>
            </a:r>
          </a:p>
          <a:p>
            <a:pPr>
              <a:lnSpc>
                <a:spcPct val="100000"/>
              </a:lnSpc>
              <a:spcBef>
                <a:spcPts val="600"/>
              </a:spcBef>
            </a:pPr>
            <a:r>
              <a:rPr lang="en-US" sz="2000" dirty="0">
                <a:solidFill>
                  <a:schemeClr val="accent3">
                    <a:lumMod val="25000"/>
                  </a:schemeClr>
                </a:solidFill>
                <a:latin typeface="Centaur" panose="02030504050205020304" pitchFamily="18" charset="0"/>
              </a:rPr>
              <a:t>Typically, the higher the payload mass (kg), the higher the success rate</a:t>
            </a:r>
          </a:p>
          <a:p>
            <a:pPr>
              <a:lnSpc>
                <a:spcPct val="100000"/>
              </a:lnSpc>
              <a:spcBef>
                <a:spcPts val="600"/>
              </a:spcBef>
            </a:pPr>
            <a:r>
              <a:rPr lang="en-US" sz="2000" dirty="0">
                <a:solidFill>
                  <a:schemeClr val="accent3">
                    <a:lumMod val="25000"/>
                  </a:schemeClr>
                </a:solidFill>
                <a:latin typeface="Centaur" panose="02030504050205020304" pitchFamily="18" charset="0"/>
              </a:rPr>
              <a:t>Most launces with a payload greater than 7,000 kg were successful</a:t>
            </a:r>
          </a:p>
          <a:p>
            <a:pPr>
              <a:lnSpc>
                <a:spcPct val="100000"/>
              </a:lnSpc>
              <a:spcBef>
                <a:spcPts val="600"/>
              </a:spcBef>
            </a:pPr>
            <a:r>
              <a:rPr lang="en-US" sz="2000" dirty="0">
                <a:solidFill>
                  <a:schemeClr val="accent3">
                    <a:lumMod val="25000"/>
                  </a:schemeClr>
                </a:solidFill>
                <a:latin typeface="Centaur" panose="02030504050205020304" pitchFamily="18" charset="0"/>
              </a:rPr>
              <a:t>KSC LC 39A has a 100% success rate for launches less than 5,500 kg</a:t>
            </a:r>
          </a:p>
          <a:p>
            <a:pPr>
              <a:lnSpc>
                <a:spcPct val="100000"/>
              </a:lnSpc>
              <a:spcBef>
                <a:spcPts val="600"/>
              </a:spcBef>
            </a:pPr>
            <a:r>
              <a:rPr lang="en-US" sz="2000" dirty="0">
                <a:solidFill>
                  <a:schemeClr val="accent3">
                    <a:lumMod val="25000"/>
                  </a:schemeClr>
                </a:solidFill>
                <a:latin typeface="Centaur" panose="02030504050205020304" pitchFamily="18" charset="0"/>
              </a:rPr>
              <a:t>VAFB SKC 4E has not launched anything greater than ~10,000 kg</a:t>
            </a: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Payload vs. Launch Site</a:t>
            </a:r>
          </a:p>
        </p:txBody>
      </p:sp>
      <p:pic>
        <p:nvPicPr>
          <p:cNvPr id="2" name="Picture 1"/>
          <p:cNvPicPr>
            <a:picLocks noChangeAspect="1"/>
          </p:cNvPicPr>
          <p:nvPr/>
        </p:nvPicPr>
        <p:blipFill>
          <a:blip r:embed="rId3"/>
          <a:stretch>
            <a:fillRect/>
          </a:stretch>
        </p:blipFill>
        <p:spPr>
          <a:xfrm>
            <a:off x="4975528" y="1402080"/>
            <a:ext cx="7005587" cy="3286916"/>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20</a:t>
            </a:fld>
            <a:endParaRPr lang="en-US">
              <a:latin typeface="Centaur" panose="02030504050205020304" pitchFamily="18" charset="0"/>
            </a:endParaRP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391920"/>
            <a:ext cx="3932238" cy="4501782"/>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Centaur" panose="02030504050205020304" pitchFamily="18" charset="0"/>
              </a:rPr>
              <a:t>Exploratory Data Analysis</a:t>
            </a:r>
          </a:p>
          <a:p>
            <a:pPr>
              <a:lnSpc>
                <a:spcPct val="100000"/>
              </a:lnSpc>
              <a:spcBef>
                <a:spcPts val="1400"/>
              </a:spcBef>
            </a:pPr>
            <a:r>
              <a:rPr lang="en-US" sz="2000" dirty="0">
                <a:solidFill>
                  <a:schemeClr val="accent3">
                    <a:lumMod val="25000"/>
                  </a:schemeClr>
                </a:solidFill>
                <a:latin typeface="Centaur" panose="02030504050205020304" pitchFamily="18" charset="0"/>
              </a:rPr>
              <a:t>100% Success Rate: ES-L1, GEO, HEO and SSO</a:t>
            </a:r>
          </a:p>
          <a:p>
            <a:pPr>
              <a:lnSpc>
                <a:spcPct val="100000"/>
              </a:lnSpc>
              <a:spcBef>
                <a:spcPts val="1400"/>
              </a:spcBef>
            </a:pPr>
            <a:r>
              <a:rPr lang="en-US" sz="2000" dirty="0">
                <a:solidFill>
                  <a:schemeClr val="accent3">
                    <a:lumMod val="25000"/>
                  </a:schemeClr>
                </a:solidFill>
                <a:latin typeface="Centaur" panose="02030504050205020304" pitchFamily="18" charset="0"/>
              </a:rPr>
              <a:t>50%-80% Success Rate: GTO, ISS, LEO, MEO, PO</a:t>
            </a:r>
          </a:p>
          <a:p>
            <a:pPr>
              <a:lnSpc>
                <a:spcPct val="100000"/>
              </a:lnSpc>
              <a:spcBef>
                <a:spcPts val="1400"/>
              </a:spcBef>
            </a:pPr>
            <a:r>
              <a:rPr lang="en-US" sz="2000" dirty="0">
                <a:solidFill>
                  <a:schemeClr val="accent3">
                    <a:lumMod val="25000"/>
                  </a:schemeClr>
                </a:solidFill>
                <a:latin typeface="Centaur" panose="02030504050205020304" pitchFamily="18" charset="0"/>
              </a:rPr>
              <a:t>0% Success Rate: SO</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Success Rate vs. Orbit Type</a:t>
            </a:r>
          </a:p>
        </p:txBody>
      </p:sp>
      <p:pic>
        <p:nvPicPr>
          <p:cNvPr id="2" name="Picture 1"/>
          <p:cNvPicPr>
            <a:picLocks noChangeAspect="1"/>
          </p:cNvPicPr>
          <p:nvPr/>
        </p:nvPicPr>
        <p:blipFill>
          <a:blip r:embed="rId3"/>
          <a:stretch>
            <a:fillRect/>
          </a:stretch>
        </p:blipFill>
        <p:spPr>
          <a:xfrm>
            <a:off x="5369317" y="1485641"/>
            <a:ext cx="5205440" cy="4941570"/>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21</a:t>
            </a:fld>
            <a:endParaRPr lang="en-US">
              <a:latin typeface="Centaur" panose="02030504050205020304" pitchFamily="18" charset="0"/>
            </a:endParaRP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341120"/>
            <a:ext cx="8556869" cy="1920240"/>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Centaur" panose="02030504050205020304" pitchFamily="18" charset="0"/>
              </a:rPr>
              <a:t>Exploratory Data Analysis</a:t>
            </a:r>
          </a:p>
          <a:p>
            <a:pPr>
              <a:lnSpc>
                <a:spcPct val="100000"/>
              </a:lnSpc>
              <a:spcBef>
                <a:spcPts val="1400"/>
              </a:spcBef>
            </a:pPr>
            <a:r>
              <a:rPr lang="en-US" sz="2000" dirty="0">
                <a:solidFill>
                  <a:schemeClr val="accent3">
                    <a:lumMod val="25000"/>
                  </a:schemeClr>
                </a:solidFill>
                <a:latin typeface="Centaur" panose="02030504050205020304" pitchFamily="18" charset="0"/>
              </a:rPr>
              <a:t>The success rate typically increases with the number of flights for each orbit</a:t>
            </a:r>
          </a:p>
          <a:p>
            <a:pPr>
              <a:lnSpc>
                <a:spcPct val="100000"/>
              </a:lnSpc>
              <a:spcBef>
                <a:spcPts val="1400"/>
              </a:spcBef>
            </a:pPr>
            <a:r>
              <a:rPr lang="en-US" sz="2000" dirty="0">
                <a:solidFill>
                  <a:schemeClr val="accent3">
                    <a:lumMod val="25000"/>
                  </a:schemeClr>
                </a:solidFill>
                <a:latin typeface="Centaur" panose="02030504050205020304" pitchFamily="18" charset="0"/>
              </a:rPr>
              <a:t>This relationship is highly apparent for the LEO orbit</a:t>
            </a:r>
          </a:p>
          <a:p>
            <a:pPr>
              <a:lnSpc>
                <a:spcPct val="100000"/>
              </a:lnSpc>
              <a:spcBef>
                <a:spcPts val="1400"/>
              </a:spcBef>
            </a:pPr>
            <a:r>
              <a:rPr lang="en-US" sz="2000" dirty="0">
                <a:solidFill>
                  <a:schemeClr val="accent3">
                    <a:lumMod val="25000"/>
                  </a:schemeClr>
                </a:solidFill>
                <a:latin typeface="Centaur" panose="02030504050205020304" pitchFamily="18" charset="0"/>
              </a:rPr>
              <a:t>The GTO orbit, however, does not follow this trend</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Flight Number vs. Orbit Type</a:t>
            </a:r>
          </a:p>
        </p:txBody>
      </p:sp>
      <p:pic>
        <p:nvPicPr>
          <p:cNvPr id="2" name="Picture 1"/>
          <p:cNvPicPr>
            <a:picLocks noChangeAspect="1"/>
          </p:cNvPicPr>
          <p:nvPr/>
        </p:nvPicPr>
        <p:blipFill>
          <a:blip r:embed="rId3"/>
          <a:stretch>
            <a:fillRect/>
          </a:stretch>
        </p:blipFill>
        <p:spPr>
          <a:xfrm>
            <a:off x="996509" y="3261360"/>
            <a:ext cx="8103870" cy="3350363"/>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22</a:t>
            </a:fld>
            <a:endParaRPr lang="en-US">
              <a:latin typeface="Centaur" panose="02030504050205020304" pitchFamily="18" charset="0"/>
            </a:endParaRP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463040"/>
            <a:ext cx="8079349" cy="1524000"/>
          </a:xfrm>
          <a:prstGeom prst="rect">
            <a:avLst/>
          </a:prstGeom>
        </p:spPr>
        <p:txBody>
          <a:bodyPr>
            <a:normAutofit/>
          </a:bodyPr>
          <a:lstStyle/>
          <a:p>
            <a:pPr marL="0" indent="0">
              <a:lnSpc>
                <a:spcPct val="100000"/>
              </a:lnSpc>
              <a:spcBef>
                <a:spcPts val="1400"/>
              </a:spcBef>
              <a:buNone/>
            </a:pPr>
            <a:r>
              <a:rPr lang="en-US" sz="2400" b="1" dirty="0">
                <a:solidFill>
                  <a:schemeClr val="accent3">
                    <a:lumMod val="25000"/>
                  </a:schemeClr>
                </a:solidFill>
                <a:latin typeface="Centaur" panose="02030504050205020304" pitchFamily="18" charset="0"/>
              </a:rPr>
              <a:t>Exploratory Data Analysis</a:t>
            </a:r>
          </a:p>
          <a:p>
            <a:pPr>
              <a:lnSpc>
                <a:spcPct val="100000"/>
              </a:lnSpc>
              <a:spcBef>
                <a:spcPts val="1400"/>
              </a:spcBef>
            </a:pPr>
            <a:r>
              <a:rPr lang="en-US" sz="2000" dirty="0">
                <a:solidFill>
                  <a:schemeClr val="accent3">
                    <a:lumMod val="25000"/>
                  </a:schemeClr>
                </a:solidFill>
                <a:latin typeface="Centaur" panose="02030504050205020304" pitchFamily="18" charset="0"/>
              </a:rPr>
              <a:t>Heavy payloads are better with LEO, ISS and PO orbits</a:t>
            </a:r>
          </a:p>
          <a:p>
            <a:pPr>
              <a:lnSpc>
                <a:spcPct val="100000"/>
              </a:lnSpc>
              <a:spcBef>
                <a:spcPts val="1400"/>
              </a:spcBef>
            </a:pPr>
            <a:r>
              <a:rPr lang="en-US" sz="2000" dirty="0">
                <a:solidFill>
                  <a:schemeClr val="accent3">
                    <a:lumMod val="25000"/>
                  </a:schemeClr>
                </a:solidFill>
                <a:latin typeface="Centaur" panose="02030504050205020304" pitchFamily="18" charset="0"/>
              </a:rPr>
              <a:t>The GTO orbit has mixed success with heavier payloads</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Payload vs. Orbit Type</a:t>
            </a:r>
          </a:p>
        </p:txBody>
      </p:sp>
      <p:pic>
        <p:nvPicPr>
          <p:cNvPr id="2" name="Picture 1"/>
          <p:cNvPicPr>
            <a:picLocks noChangeAspect="1"/>
          </p:cNvPicPr>
          <p:nvPr/>
        </p:nvPicPr>
        <p:blipFill>
          <a:blip r:embed="rId3"/>
          <a:stretch>
            <a:fillRect/>
          </a:stretch>
        </p:blipFill>
        <p:spPr>
          <a:xfrm>
            <a:off x="770011" y="2976301"/>
            <a:ext cx="8991600" cy="365760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23</a:t>
            </a:fld>
            <a:endParaRPr lang="en-US">
              <a:latin typeface="Centaur" panose="02030504050205020304" pitchFamily="18" charset="0"/>
            </a:endParaRP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320801"/>
            <a:ext cx="9410309" cy="1564639"/>
          </a:xfrm>
          <a:prstGeom prst="rect">
            <a:avLst/>
          </a:prstGeom>
        </p:spPr>
        <p:txBody>
          <a:bodyPr>
            <a:normAutofit/>
          </a:bodyPr>
          <a:lstStyle/>
          <a:p>
            <a:pPr marL="0" indent="0">
              <a:lnSpc>
                <a:spcPct val="100000"/>
              </a:lnSpc>
              <a:spcBef>
                <a:spcPts val="0"/>
              </a:spcBef>
              <a:buNone/>
            </a:pPr>
            <a:r>
              <a:rPr lang="en-US" sz="2400" dirty="0">
                <a:solidFill>
                  <a:schemeClr val="accent3">
                    <a:lumMod val="25000"/>
                  </a:schemeClr>
                </a:solidFill>
                <a:latin typeface="Centaur" panose="02030504050205020304" pitchFamily="18" charset="0"/>
              </a:rPr>
              <a:t>Exploratory Data Analysis</a:t>
            </a:r>
          </a:p>
          <a:p>
            <a:pPr>
              <a:lnSpc>
                <a:spcPct val="100000"/>
              </a:lnSpc>
              <a:spcBef>
                <a:spcPts val="0"/>
              </a:spcBef>
            </a:pPr>
            <a:r>
              <a:rPr lang="en-US" sz="2000" dirty="0">
                <a:solidFill>
                  <a:schemeClr val="accent3">
                    <a:lumMod val="25000"/>
                  </a:schemeClr>
                </a:solidFill>
                <a:latin typeface="Centaur" panose="02030504050205020304" pitchFamily="18" charset="0"/>
              </a:rPr>
              <a:t>The success rate improved from 2013-2017 and 2018-2019</a:t>
            </a:r>
          </a:p>
          <a:p>
            <a:pPr>
              <a:lnSpc>
                <a:spcPct val="100000"/>
              </a:lnSpc>
              <a:spcBef>
                <a:spcPts val="0"/>
              </a:spcBef>
            </a:pPr>
            <a:r>
              <a:rPr lang="en-US" sz="2000" dirty="0">
                <a:solidFill>
                  <a:schemeClr val="accent3">
                    <a:lumMod val="25000"/>
                  </a:schemeClr>
                </a:solidFill>
                <a:latin typeface="Centaur" panose="02030504050205020304" pitchFamily="18" charset="0"/>
              </a:rPr>
              <a:t>The success rate decreased from 2017-2018 and from 2019-2020</a:t>
            </a:r>
          </a:p>
          <a:p>
            <a:pPr>
              <a:lnSpc>
                <a:spcPct val="100000"/>
              </a:lnSpc>
              <a:spcBef>
                <a:spcPts val="0"/>
              </a:spcBef>
            </a:pPr>
            <a:r>
              <a:rPr lang="en-US" sz="2000" dirty="0">
                <a:solidFill>
                  <a:schemeClr val="accent3">
                    <a:lumMod val="25000"/>
                  </a:schemeClr>
                </a:solidFill>
                <a:latin typeface="Centaur" panose="02030504050205020304" pitchFamily="18" charset="0"/>
              </a:rPr>
              <a:t>Overall, the success rate has improved since 2013</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Launch Success Yearly Trend</a:t>
            </a:r>
          </a:p>
        </p:txBody>
      </p:sp>
      <p:pic>
        <p:nvPicPr>
          <p:cNvPr id="2" name="Picture 1"/>
          <p:cNvPicPr>
            <a:picLocks noChangeAspect="1"/>
          </p:cNvPicPr>
          <p:nvPr/>
        </p:nvPicPr>
        <p:blipFill>
          <a:blip r:embed="rId3"/>
          <a:stretch>
            <a:fillRect/>
          </a:stretch>
        </p:blipFill>
        <p:spPr>
          <a:xfrm>
            <a:off x="770010" y="2941061"/>
            <a:ext cx="7848600" cy="3486150"/>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24</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12240"/>
            <a:ext cx="2633590" cy="4764723"/>
          </a:xfrm>
          <a:prstGeom prst="rect">
            <a:avLst/>
          </a:prstGeom>
        </p:spPr>
        <p:txBody>
          <a:bodyPr>
            <a:normAutofit/>
          </a:bodyPr>
          <a:lstStyle/>
          <a:p>
            <a:pPr marL="0" indent="0">
              <a:lnSpc>
                <a:spcPct val="100000"/>
              </a:lnSpc>
              <a:spcBef>
                <a:spcPts val="1400"/>
              </a:spcBef>
              <a:buNone/>
            </a:pPr>
            <a:r>
              <a:rPr lang="en-US" sz="2400" b="1" dirty="0">
                <a:solidFill>
                  <a:schemeClr val="accent3">
                    <a:lumMod val="25000"/>
                  </a:schemeClr>
                </a:solidFill>
                <a:latin typeface="Centaur" panose="02030504050205020304" pitchFamily="18" charset="0"/>
              </a:rPr>
              <a:t>Launch Site Names</a:t>
            </a:r>
          </a:p>
          <a:p>
            <a:pPr>
              <a:lnSpc>
                <a:spcPct val="100000"/>
              </a:lnSpc>
              <a:spcBef>
                <a:spcPts val="1400"/>
              </a:spcBef>
            </a:pPr>
            <a:r>
              <a:rPr lang="en-US" sz="1800" dirty="0">
                <a:solidFill>
                  <a:schemeClr val="accent3">
                    <a:lumMod val="25000"/>
                  </a:schemeClr>
                </a:solidFill>
                <a:latin typeface="Centaur" panose="02030504050205020304" pitchFamily="18" charset="0"/>
              </a:rPr>
              <a:t>CCAFS LC-40</a:t>
            </a:r>
          </a:p>
          <a:p>
            <a:pPr>
              <a:lnSpc>
                <a:spcPct val="100000"/>
              </a:lnSpc>
              <a:spcBef>
                <a:spcPts val="1400"/>
              </a:spcBef>
            </a:pPr>
            <a:r>
              <a:rPr lang="en-US" sz="1800" dirty="0">
                <a:solidFill>
                  <a:schemeClr val="accent3">
                    <a:lumMod val="25000"/>
                  </a:schemeClr>
                </a:solidFill>
                <a:latin typeface="Centaur" panose="02030504050205020304" pitchFamily="18" charset="0"/>
              </a:rPr>
              <a:t>CCAFS SLC-40</a:t>
            </a:r>
          </a:p>
          <a:p>
            <a:pPr>
              <a:lnSpc>
                <a:spcPct val="100000"/>
              </a:lnSpc>
              <a:spcBef>
                <a:spcPts val="1400"/>
              </a:spcBef>
            </a:pPr>
            <a:r>
              <a:rPr lang="en-US" sz="1800" dirty="0">
                <a:solidFill>
                  <a:schemeClr val="accent3">
                    <a:lumMod val="25000"/>
                  </a:schemeClr>
                </a:solidFill>
                <a:latin typeface="Centaur" panose="02030504050205020304" pitchFamily="18" charset="0"/>
              </a:rPr>
              <a:t>KSC LC-39A</a:t>
            </a:r>
          </a:p>
          <a:p>
            <a:pPr>
              <a:lnSpc>
                <a:spcPct val="100000"/>
              </a:lnSpc>
              <a:spcBef>
                <a:spcPts val="1400"/>
              </a:spcBef>
            </a:pPr>
            <a:r>
              <a:rPr lang="en-US" sz="1800" dirty="0">
                <a:solidFill>
                  <a:schemeClr val="accent3">
                    <a:lumMod val="25000"/>
                  </a:schemeClr>
                </a:solidFill>
                <a:latin typeface="Centaur" panose="02030504050205020304" pitchFamily="18" charset="0"/>
              </a:rPr>
              <a:t>VAFB SLC-4E</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All Launch Site Names</a:t>
            </a:r>
          </a:p>
        </p:txBody>
      </p:sp>
      <p:pic>
        <p:nvPicPr>
          <p:cNvPr id="2" name="Picture 1"/>
          <p:cNvPicPr>
            <a:picLocks noChangeAspect="1"/>
          </p:cNvPicPr>
          <p:nvPr/>
        </p:nvPicPr>
        <p:blipFill>
          <a:blip r:embed="rId3"/>
          <a:stretch>
            <a:fillRect/>
          </a:stretch>
        </p:blipFill>
        <p:spPr>
          <a:xfrm>
            <a:off x="1132840" y="3794601"/>
            <a:ext cx="7772400" cy="2952750"/>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Launch Site Names Begin with 'CCA'</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0" y="1412241"/>
            <a:ext cx="7398629" cy="22758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400" b="1" dirty="0" smtClean="0">
                <a:solidFill>
                  <a:schemeClr val="accent3">
                    <a:lumMod val="25000"/>
                  </a:schemeClr>
                </a:solidFill>
                <a:latin typeface="Centaur" panose="02030504050205020304" pitchFamily="18" charset="0"/>
              </a:rPr>
              <a:t>Launch Site Names begin with ‘CCA’</a:t>
            </a:r>
          </a:p>
          <a:p>
            <a:pPr>
              <a:lnSpc>
                <a:spcPct val="100000"/>
              </a:lnSpc>
              <a:spcBef>
                <a:spcPts val="1400"/>
              </a:spcBef>
            </a:pPr>
            <a:r>
              <a:rPr lang="en-US" sz="1800" dirty="0" smtClean="0">
                <a:solidFill>
                  <a:schemeClr val="accent3">
                    <a:lumMod val="25000"/>
                  </a:schemeClr>
                </a:solidFill>
                <a:latin typeface="Centaur" panose="02030504050205020304" pitchFamily="18" charset="0"/>
              </a:rPr>
              <a:t>CCAFS LC-40</a:t>
            </a:r>
          </a:p>
          <a:p>
            <a:pPr>
              <a:lnSpc>
                <a:spcPct val="100000"/>
              </a:lnSpc>
              <a:spcBef>
                <a:spcPts val="1400"/>
              </a:spcBef>
            </a:pPr>
            <a:r>
              <a:rPr lang="en-US" sz="1800" dirty="0" smtClean="0">
                <a:solidFill>
                  <a:schemeClr val="accent3">
                    <a:lumMod val="25000"/>
                  </a:schemeClr>
                </a:solidFill>
                <a:latin typeface="Centaur" panose="02030504050205020304" pitchFamily="18" charset="0"/>
              </a:rPr>
              <a:t>CCAFS SLC-40</a:t>
            </a:r>
          </a:p>
        </p:txBody>
      </p:sp>
      <p:pic>
        <p:nvPicPr>
          <p:cNvPr id="2" name="Picture 1"/>
          <p:cNvPicPr>
            <a:picLocks noChangeAspect="1"/>
          </p:cNvPicPr>
          <p:nvPr/>
        </p:nvPicPr>
        <p:blipFill>
          <a:blip r:embed="rId3"/>
          <a:stretch>
            <a:fillRect/>
          </a:stretch>
        </p:blipFill>
        <p:spPr>
          <a:xfrm>
            <a:off x="2748915" y="1929846"/>
            <a:ext cx="8833485" cy="4165553"/>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26</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81761"/>
            <a:ext cx="9745589" cy="1300480"/>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Centaur" panose="02030504050205020304" pitchFamily="18" charset="0"/>
              </a:rPr>
              <a:t>Total Payload Mass</a:t>
            </a:r>
          </a:p>
          <a:p>
            <a:pPr>
              <a:lnSpc>
                <a:spcPct val="100000"/>
              </a:lnSpc>
              <a:spcBef>
                <a:spcPts val="1400"/>
              </a:spcBef>
            </a:pPr>
            <a:r>
              <a:rPr lang="en-US" sz="2200" dirty="0">
                <a:solidFill>
                  <a:schemeClr val="accent3">
                    <a:lumMod val="25000"/>
                  </a:schemeClr>
                </a:solidFill>
                <a:latin typeface="Centaur" panose="02030504050205020304" pitchFamily="18" charset="0"/>
              </a:rPr>
              <a:t>45,596 kg (total) carried </a:t>
            </a:r>
            <a:r>
              <a:rPr lang="en-US" sz="2200" dirty="0" smtClean="0">
                <a:solidFill>
                  <a:schemeClr val="accent3">
                    <a:lumMod val="25000"/>
                  </a:schemeClr>
                </a:solidFill>
                <a:latin typeface="Centaur" panose="02030504050205020304" pitchFamily="18" charset="0"/>
              </a:rPr>
              <a:t>by busters </a:t>
            </a:r>
            <a:r>
              <a:rPr lang="en-US" sz="2200" dirty="0">
                <a:solidFill>
                  <a:schemeClr val="accent3">
                    <a:lumMod val="25000"/>
                  </a:schemeClr>
                </a:solidFill>
                <a:latin typeface="Centaur" panose="02030504050205020304" pitchFamily="18" charset="0"/>
              </a:rPr>
              <a:t>launched by NASA (CRS)</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Total Payload Mass</a:t>
            </a:r>
          </a:p>
        </p:txBody>
      </p:sp>
      <p:pic>
        <p:nvPicPr>
          <p:cNvPr id="2" name="Picture 1"/>
          <p:cNvPicPr>
            <a:picLocks noChangeAspect="1"/>
          </p:cNvPicPr>
          <p:nvPr/>
        </p:nvPicPr>
        <p:blipFill>
          <a:blip r:embed="rId3"/>
          <a:stretch>
            <a:fillRect/>
          </a:stretch>
        </p:blipFill>
        <p:spPr>
          <a:xfrm>
            <a:off x="770011" y="2775902"/>
            <a:ext cx="9810750" cy="2200275"/>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27</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71601"/>
            <a:ext cx="9745589" cy="1087120"/>
          </a:xfrm>
          <a:prstGeom prst="rect">
            <a:avLst/>
          </a:prstGeom>
        </p:spPr>
        <p:txBody>
          <a:bodyPr>
            <a:normAutofit/>
          </a:bodyPr>
          <a:lstStyle/>
          <a:p>
            <a:pPr marL="0" indent="0">
              <a:lnSpc>
                <a:spcPct val="100000"/>
              </a:lnSpc>
              <a:spcBef>
                <a:spcPts val="1400"/>
              </a:spcBef>
              <a:buNone/>
            </a:pPr>
            <a:r>
              <a:rPr lang="en-US" sz="2400" b="1" dirty="0" smtClean="0">
                <a:latin typeface="Centaur" panose="02030504050205020304" pitchFamily="18" charset="0"/>
              </a:rPr>
              <a:t>Average Payload Mass</a:t>
            </a:r>
            <a:r>
              <a:rPr lang="en-US" sz="2400" dirty="0" smtClean="0">
                <a:latin typeface="Centaur" panose="02030504050205020304" pitchFamily="18" charset="0"/>
              </a:rPr>
              <a:t> </a:t>
            </a:r>
          </a:p>
          <a:p>
            <a:pPr>
              <a:lnSpc>
                <a:spcPct val="100000"/>
              </a:lnSpc>
              <a:spcBef>
                <a:spcPts val="1400"/>
              </a:spcBef>
            </a:pPr>
            <a:r>
              <a:rPr lang="en-US" sz="2400" dirty="0" smtClean="0">
                <a:latin typeface="Centaur" panose="02030504050205020304" pitchFamily="18" charset="0"/>
              </a:rPr>
              <a:t>2,928 </a:t>
            </a:r>
            <a:r>
              <a:rPr lang="en-US" sz="2400" dirty="0">
                <a:latin typeface="Centaur" panose="02030504050205020304" pitchFamily="18" charset="0"/>
              </a:rPr>
              <a:t>kg (average) carried by booster version F9 v1.1</a:t>
            </a:r>
            <a:endParaRPr lang="en-US" sz="2200" dirty="0">
              <a:solidFill>
                <a:schemeClr val="accent3">
                  <a:lumMod val="25000"/>
                </a:schemeClr>
              </a:solidFill>
              <a:latin typeface="Centaur" panose="02030504050205020304" pitchFamily="18"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Average Payload Mass by F9 v1.1</a:t>
            </a:r>
          </a:p>
        </p:txBody>
      </p:sp>
      <p:pic>
        <p:nvPicPr>
          <p:cNvPr id="2" name="Picture 1"/>
          <p:cNvPicPr>
            <a:picLocks noChangeAspect="1"/>
          </p:cNvPicPr>
          <p:nvPr/>
        </p:nvPicPr>
        <p:blipFill>
          <a:blip r:embed="rId3"/>
          <a:stretch>
            <a:fillRect/>
          </a:stretch>
        </p:blipFill>
        <p:spPr>
          <a:xfrm>
            <a:off x="1069340" y="2742623"/>
            <a:ext cx="8915400" cy="2152650"/>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28</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30961"/>
            <a:ext cx="9745589" cy="1290320"/>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latin typeface="Centaur" panose="02030504050205020304" pitchFamily="18" charset="0"/>
              </a:rPr>
              <a:t>1st Successful Landing in Ground Pad</a:t>
            </a:r>
          </a:p>
          <a:p>
            <a:pPr>
              <a:lnSpc>
                <a:spcPct val="100000"/>
              </a:lnSpc>
              <a:spcBef>
                <a:spcPts val="1400"/>
              </a:spcBef>
            </a:pPr>
            <a:r>
              <a:rPr lang="en-US" sz="2200" dirty="0">
                <a:solidFill>
                  <a:schemeClr val="accent3">
                    <a:lumMod val="25000"/>
                  </a:schemeClr>
                </a:solidFill>
                <a:latin typeface="Centaur" panose="02030504050205020304" pitchFamily="18" charset="0"/>
              </a:rPr>
              <a:t>12/22/2015</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First Successful Ground Landing Date</a:t>
            </a:r>
          </a:p>
        </p:txBody>
      </p:sp>
      <p:pic>
        <p:nvPicPr>
          <p:cNvPr id="2" name="Picture 1"/>
          <p:cNvPicPr>
            <a:picLocks noChangeAspect="1"/>
          </p:cNvPicPr>
          <p:nvPr/>
        </p:nvPicPr>
        <p:blipFill>
          <a:blip r:embed="rId3"/>
          <a:stretch>
            <a:fillRect/>
          </a:stretch>
        </p:blipFill>
        <p:spPr>
          <a:xfrm>
            <a:off x="1054417" y="2753360"/>
            <a:ext cx="9534525" cy="2590800"/>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29</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8112"/>
            <a:ext cx="9745589" cy="2218848"/>
          </a:xfrm>
          <a:prstGeom prst="rect">
            <a:avLst/>
          </a:prstGeom>
        </p:spPr>
        <p:txBody>
          <a:bodyPr lIns="91440" tIns="45720" rIns="91440" bIns="45720" anchor="t">
            <a:normAutofit/>
          </a:bodyPr>
          <a:lstStyle/>
          <a:p>
            <a:r>
              <a:rPr lang="en-US" sz="2400" b="1" dirty="0">
                <a:solidFill>
                  <a:schemeClr val="tx2"/>
                </a:solidFill>
                <a:latin typeface="Centaur" panose="02030504050205020304" pitchFamily="18" charset="0"/>
              </a:rPr>
              <a:t>Explanation</a:t>
            </a:r>
            <a:r>
              <a:rPr lang="en-US" sz="2400" dirty="0">
                <a:solidFill>
                  <a:schemeClr val="tx2"/>
                </a:solidFill>
                <a:latin typeface="Centaur" panose="02030504050205020304" pitchFamily="18" charset="0"/>
              </a:rPr>
              <a:t>: names of boosters which have successfully landed on drone ship and had payload mass greater than 4000 but less than </a:t>
            </a:r>
            <a:r>
              <a:rPr lang="en-US" sz="2400" dirty="0" smtClean="0">
                <a:solidFill>
                  <a:schemeClr val="tx2"/>
                </a:solidFill>
                <a:latin typeface="Centaur" panose="02030504050205020304" pitchFamily="18" charset="0"/>
              </a:rPr>
              <a:t>6000</a:t>
            </a:r>
            <a:endParaRPr lang="en-US" sz="2400" dirty="0">
              <a:solidFill>
                <a:schemeClr val="tx2"/>
              </a:solidFill>
              <a:latin typeface="Centaur" panose="02030504050205020304" pitchFamily="18" charset="0"/>
            </a:endParaRPr>
          </a:p>
          <a:p>
            <a:pPr marL="742950" lvl="1" indent="-285750">
              <a:buFont typeface="Wingdings" pitchFamily="2" charset="2"/>
              <a:buChar char="§"/>
            </a:pPr>
            <a:r>
              <a:rPr lang="en-US" sz="2000" dirty="0">
                <a:solidFill>
                  <a:schemeClr val="tx2"/>
                </a:solidFill>
                <a:latin typeface="Centaur" panose="02030504050205020304" pitchFamily="18" charset="0"/>
              </a:rPr>
              <a:t>F9 FT B1022</a:t>
            </a:r>
          </a:p>
          <a:p>
            <a:pPr marL="742950" lvl="1" indent="-285750">
              <a:buFont typeface="Wingdings" pitchFamily="2" charset="2"/>
              <a:buChar char="§"/>
            </a:pPr>
            <a:r>
              <a:rPr lang="en-US" sz="2000" dirty="0">
                <a:solidFill>
                  <a:schemeClr val="tx2"/>
                </a:solidFill>
                <a:latin typeface="Centaur" panose="02030504050205020304" pitchFamily="18" charset="0"/>
              </a:rPr>
              <a:t>F9 FT B1026</a:t>
            </a:r>
          </a:p>
          <a:p>
            <a:pPr marL="742950" lvl="1" indent="-285750">
              <a:buFont typeface="Wingdings" pitchFamily="2" charset="2"/>
              <a:buChar char="§"/>
            </a:pPr>
            <a:r>
              <a:rPr lang="en-US" sz="2000" dirty="0">
                <a:solidFill>
                  <a:schemeClr val="tx2"/>
                </a:solidFill>
                <a:latin typeface="Centaur" panose="02030504050205020304" pitchFamily="18" charset="0"/>
              </a:rPr>
              <a:t>F9 FT B1021.2</a:t>
            </a:r>
          </a:p>
          <a:p>
            <a:pPr marL="742950" lvl="1" indent="-285750">
              <a:buFont typeface="Wingdings" pitchFamily="2" charset="2"/>
              <a:buChar char="§"/>
            </a:pPr>
            <a:r>
              <a:rPr lang="en-US" sz="2000" dirty="0">
                <a:solidFill>
                  <a:schemeClr val="tx2"/>
                </a:solidFill>
                <a:latin typeface="Centaur" panose="02030504050205020304" pitchFamily="18" charset="0"/>
              </a:rPr>
              <a:t>F9 FT B1031.2</a:t>
            </a:r>
            <a:endParaRPr lang="x-none" sz="2000" dirty="0">
              <a:solidFill>
                <a:schemeClr val="tx2"/>
              </a:solidFill>
              <a:latin typeface="Centaur" panose="02030504050205020304" pitchFamily="18"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Successful Drone Ship Landing with Payload between 4000 and 6000</a:t>
            </a:r>
          </a:p>
        </p:txBody>
      </p:sp>
      <p:pic>
        <p:nvPicPr>
          <p:cNvPr id="2" name="Picture 1"/>
          <p:cNvPicPr>
            <a:picLocks noChangeAspect="1"/>
          </p:cNvPicPr>
          <p:nvPr/>
        </p:nvPicPr>
        <p:blipFill>
          <a:blip r:embed="rId3"/>
          <a:stretch>
            <a:fillRect/>
          </a:stretch>
        </p:blipFill>
        <p:spPr>
          <a:xfrm>
            <a:off x="1060682" y="3584189"/>
            <a:ext cx="9934258" cy="3046827"/>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402080"/>
            <a:ext cx="10326708" cy="52425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entaur" panose="02030504050205020304" pitchFamily="18" charset="0"/>
              </a:rPr>
              <a:t>Summary of </a:t>
            </a:r>
            <a:r>
              <a:rPr lang="en-US" sz="2200" dirty="0" smtClean="0">
                <a:solidFill>
                  <a:schemeClr val="accent3">
                    <a:lumMod val="25000"/>
                  </a:schemeClr>
                </a:solidFill>
                <a:latin typeface="Centaur" panose="02030504050205020304" pitchFamily="18" charset="0"/>
              </a:rPr>
              <a:t>methodologies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The research attempts to identify the factors for a successful rocket landing. To make this determination, the following methodologies where used</a:t>
            </a:r>
            <a:r>
              <a:rPr lang="en-US" sz="1600" dirty="0" smtClean="0">
                <a:solidFill>
                  <a:schemeClr val="accent3">
                    <a:lumMod val="25000"/>
                  </a:schemeClr>
                </a:solidFill>
                <a:latin typeface="Centaur" panose="02030504050205020304" pitchFamily="18" charset="0"/>
              </a:rPr>
              <a:t>:</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Collect data using </a:t>
            </a:r>
            <a:r>
              <a:rPr lang="en-US" sz="1600" dirty="0" err="1">
                <a:solidFill>
                  <a:schemeClr val="accent3">
                    <a:lumMod val="25000"/>
                  </a:schemeClr>
                </a:solidFill>
                <a:latin typeface="Centaur" panose="02030504050205020304" pitchFamily="18" charset="0"/>
              </a:rPr>
              <a:t>SpaceX</a:t>
            </a:r>
            <a:r>
              <a:rPr lang="en-US" sz="1600" dirty="0">
                <a:solidFill>
                  <a:schemeClr val="accent3">
                    <a:lumMod val="25000"/>
                  </a:schemeClr>
                </a:solidFill>
                <a:latin typeface="Centaur" panose="02030504050205020304" pitchFamily="18" charset="0"/>
              </a:rPr>
              <a:t> REST API and web scraping techniques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Wrangle data to create success/fail outcome variable</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Explore data with data visualization techniques, considering the following factors: payload, launch site, flight number and yearly trend</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Analyze the data with SQL, calculating the following statistics: total payload, payload range for successful launches, and total # of successful and failed outcomes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Explore launch site success rates and proximity to geographical markers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Visualize the launch sites with the most success and successful payload ranges</a:t>
            </a:r>
          </a:p>
          <a:p>
            <a:pPr lvl="1">
              <a:lnSpc>
                <a:spcPct val="100000"/>
              </a:lnSpc>
              <a:spcBef>
                <a:spcPts val="0"/>
              </a:spcBef>
              <a:buFont typeface="Wingdings" panose="05000000000000000000" pitchFamily="2" charset="2"/>
              <a:buChar char="§"/>
            </a:pPr>
            <a:r>
              <a:rPr lang="en-US" sz="1600" dirty="0">
                <a:solidFill>
                  <a:schemeClr val="accent3">
                    <a:lumMod val="25000"/>
                  </a:schemeClr>
                </a:solidFill>
                <a:latin typeface="Centaur" panose="02030504050205020304" pitchFamily="18" charset="0"/>
              </a:rPr>
              <a:t>Build Models to predict landing outcomes using logistic regression, support vector machine (SVM), decision tree and K-nearest neighbor (KNN)</a:t>
            </a:r>
            <a:endParaRPr lang="en-US" sz="1600" dirty="0" smtClean="0">
              <a:solidFill>
                <a:schemeClr val="accent3">
                  <a:lumMod val="25000"/>
                </a:schemeClr>
              </a:solidFill>
              <a:latin typeface="Centaur" panose="02030504050205020304" pitchFamily="18" charset="0"/>
            </a:endParaRPr>
          </a:p>
          <a:p>
            <a:pPr>
              <a:lnSpc>
                <a:spcPct val="100000"/>
              </a:lnSpc>
              <a:spcBef>
                <a:spcPts val="0"/>
              </a:spcBef>
            </a:pPr>
            <a:r>
              <a:rPr lang="en-US" sz="2200" dirty="0" smtClean="0">
                <a:solidFill>
                  <a:schemeClr val="accent3">
                    <a:lumMod val="25000"/>
                  </a:schemeClr>
                </a:solidFill>
                <a:latin typeface="Centaur" panose="02030504050205020304" pitchFamily="18" charset="0"/>
              </a:rPr>
              <a:t>Summary </a:t>
            </a:r>
            <a:r>
              <a:rPr lang="en-US" sz="2200" dirty="0">
                <a:solidFill>
                  <a:schemeClr val="accent3">
                    <a:lumMod val="25000"/>
                  </a:schemeClr>
                </a:solidFill>
                <a:latin typeface="Centaur" panose="02030504050205020304" pitchFamily="18" charset="0"/>
              </a:rPr>
              <a:t>of all </a:t>
            </a:r>
            <a:r>
              <a:rPr lang="en-US" sz="2200" dirty="0" smtClean="0">
                <a:solidFill>
                  <a:schemeClr val="accent3">
                    <a:lumMod val="25000"/>
                  </a:schemeClr>
                </a:solidFill>
                <a:latin typeface="Centaur" panose="02030504050205020304" pitchFamily="18" charset="0"/>
              </a:rPr>
              <a:t>results</a:t>
            </a:r>
          </a:p>
          <a:p>
            <a:pPr marL="0" indent="0">
              <a:lnSpc>
                <a:spcPct val="100000"/>
              </a:lnSpc>
              <a:spcBef>
                <a:spcPts val="0"/>
              </a:spcBef>
              <a:buNone/>
            </a:pPr>
            <a:endParaRPr lang="en-US" sz="2200" dirty="0">
              <a:solidFill>
                <a:schemeClr val="accent3">
                  <a:lumMod val="25000"/>
                </a:schemeClr>
              </a:solidFill>
              <a:latin typeface="Centaur" panose="02030504050205020304" pitchFamily="18"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Executive Summary</a:t>
            </a:r>
          </a:p>
        </p:txBody>
      </p:sp>
      <p:sp>
        <p:nvSpPr>
          <p:cNvPr id="2" name="TextBox 1"/>
          <p:cNvSpPr txBox="1"/>
          <p:nvPr/>
        </p:nvSpPr>
        <p:spPr>
          <a:xfrm>
            <a:off x="1087119" y="5082381"/>
            <a:ext cx="4261547" cy="1569660"/>
          </a:xfrm>
          <a:prstGeom prst="rect">
            <a:avLst/>
          </a:prstGeom>
          <a:noFill/>
        </p:spPr>
        <p:txBody>
          <a:bodyPr wrap="square" rtlCol="0">
            <a:spAutoFit/>
          </a:bodyPr>
          <a:lstStyle/>
          <a:p>
            <a:r>
              <a:rPr lang="en-US" sz="1600" b="1" dirty="0">
                <a:latin typeface="Centaur" panose="02030504050205020304" pitchFamily="18" charset="0"/>
              </a:rPr>
              <a:t>Exploratory Data Analysis:</a:t>
            </a:r>
          </a:p>
          <a:p>
            <a:pPr marL="285750" indent="-285750">
              <a:buFont typeface="Wingdings" panose="05000000000000000000" pitchFamily="2" charset="2"/>
              <a:buChar char="§"/>
            </a:pPr>
            <a:r>
              <a:rPr lang="en-US" sz="1600" dirty="0">
                <a:latin typeface="Centaur" panose="02030504050205020304" pitchFamily="18" charset="0"/>
              </a:rPr>
              <a:t>Launch success has improved over time</a:t>
            </a:r>
          </a:p>
          <a:p>
            <a:pPr marL="285750" indent="-285750">
              <a:buFont typeface="Wingdings" panose="05000000000000000000" pitchFamily="2" charset="2"/>
              <a:buChar char="§"/>
            </a:pPr>
            <a:r>
              <a:rPr lang="en-US" sz="1600" dirty="0">
                <a:latin typeface="Centaur" panose="02030504050205020304" pitchFamily="18" charset="0"/>
              </a:rPr>
              <a:t>KSC LC-39A has the highest success rate among landing sites</a:t>
            </a:r>
          </a:p>
          <a:p>
            <a:pPr marL="285750" indent="-285750">
              <a:buFont typeface="Wingdings" panose="05000000000000000000" pitchFamily="2" charset="2"/>
              <a:buChar char="§"/>
            </a:pPr>
            <a:r>
              <a:rPr lang="en-US" sz="1600" dirty="0">
                <a:latin typeface="Centaur" panose="02030504050205020304" pitchFamily="18" charset="0"/>
              </a:rPr>
              <a:t>Orbits ES-L1, GEO, HEO, and SSO have a 100% success </a:t>
            </a:r>
            <a:r>
              <a:rPr lang="en-US" sz="1600" dirty="0" smtClean="0">
                <a:latin typeface="Centaur" panose="02030504050205020304" pitchFamily="18" charset="0"/>
              </a:rPr>
              <a:t>rate</a:t>
            </a:r>
            <a:endParaRPr lang="en-US" sz="1600" dirty="0">
              <a:latin typeface="Centaur" panose="02030504050205020304" pitchFamily="18" charset="0"/>
            </a:endParaRPr>
          </a:p>
        </p:txBody>
      </p:sp>
      <p:sp>
        <p:nvSpPr>
          <p:cNvPr id="6" name="TextBox 5"/>
          <p:cNvSpPr txBox="1"/>
          <p:nvPr/>
        </p:nvSpPr>
        <p:spPr>
          <a:xfrm>
            <a:off x="5753812" y="5082381"/>
            <a:ext cx="4937760" cy="1569660"/>
          </a:xfrm>
          <a:prstGeom prst="rect">
            <a:avLst/>
          </a:prstGeom>
          <a:noFill/>
        </p:spPr>
        <p:txBody>
          <a:bodyPr wrap="square" rtlCol="0">
            <a:spAutoFit/>
          </a:bodyPr>
          <a:lstStyle/>
          <a:p>
            <a:r>
              <a:rPr lang="en-US" sz="1600" b="1" dirty="0">
                <a:latin typeface="Centaur" panose="02030504050205020304" pitchFamily="18" charset="0"/>
              </a:rPr>
              <a:t>Visualization/Analytics:</a:t>
            </a:r>
          </a:p>
          <a:p>
            <a:pPr marL="285750" indent="-285750">
              <a:buFont typeface="Wingdings" panose="05000000000000000000" pitchFamily="2" charset="2"/>
              <a:buChar char="§"/>
            </a:pPr>
            <a:r>
              <a:rPr lang="en-US" sz="1600" dirty="0">
                <a:latin typeface="Centaur" panose="02030504050205020304" pitchFamily="18" charset="0"/>
              </a:rPr>
              <a:t>Most launch sites are near the equator, and all are close to the coast </a:t>
            </a:r>
          </a:p>
          <a:p>
            <a:r>
              <a:rPr lang="en-US" sz="1600" b="1" dirty="0">
                <a:latin typeface="Centaur" panose="02030504050205020304" pitchFamily="18" charset="0"/>
              </a:rPr>
              <a:t>Predictive Analytics:</a:t>
            </a:r>
          </a:p>
          <a:p>
            <a:pPr marL="285750" indent="-285750">
              <a:buFont typeface="Wingdings" panose="05000000000000000000" pitchFamily="2" charset="2"/>
              <a:buChar char="§"/>
            </a:pPr>
            <a:r>
              <a:rPr lang="en-US" sz="1600" dirty="0">
                <a:latin typeface="Centaur" panose="02030504050205020304" pitchFamily="18" charset="0"/>
              </a:rPr>
              <a:t>All models performed similarly on the test set. The decision tree model slightly outperformed</a:t>
            </a: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30</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51281"/>
            <a:ext cx="9745589" cy="1920240"/>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Centaur" panose="02030504050205020304" pitchFamily="18" charset="0"/>
              </a:rPr>
              <a:t>Total Number of Successful and Failed Mission Outcomes</a:t>
            </a:r>
          </a:p>
          <a:p>
            <a:pPr lvl="1">
              <a:lnSpc>
                <a:spcPct val="100000"/>
              </a:lnSpc>
              <a:spcBef>
                <a:spcPts val="1400"/>
              </a:spcBef>
            </a:pPr>
            <a:r>
              <a:rPr lang="en-US" sz="1800" dirty="0">
                <a:solidFill>
                  <a:schemeClr val="accent3">
                    <a:lumMod val="25000"/>
                  </a:schemeClr>
                </a:solidFill>
                <a:latin typeface="Centaur" panose="02030504050205020304" pitchFamily="18" charset="0"/>
              </a:rPr>
              <a:t>1 Failure in Flight</a:t>
            </a:r>
          </a:p>
          <a:p>
            <a:pPr lvl="1">
              <a:lnSpc>
                <a:spcPct val="100000"/>
              </a:lnSpc>
              <a:spcBef>
                <a:spcPts val="1400"/>
              </a:spcBef>
            </a:pPr>
            <a:r>
              <a:rPr lang="en-US" sz="1800" dirty="0">
                <a:solidFill>
                  <a:schemeClr val="accent3">
                    <a:lumMod val="25000"/>
                  </a:schemeClr>
                </a:solidFill>
                <a:latin typeface="Centaur" panose="02030504050205020304" pitchFamily="18" charset="0"/>
              </a:rPr>
              <a:t>99 Success</a:t>
            </a:r>
          </a:p>
          <a:p>
            <a:pPr lvl="1">
              <a:lnSpc>
                <a:spcPct val="100000"/>
              </a:lnSpc>
              <a:spcBef>
                <a:spcPts val="1400"/>
              </a:spcBef>
            </a:pPr>
            <a:r>
              <a:rPr lang="en-US" sz="1800" dirty="0">
                <a:solidFill>
                  <a:schemeClr val="accent3">
                    <a:lumMod val="25000"/>
                  </a:schemeClr>
                </a:solidFill>
                <a:latin typeface="Centaur" panose="02030504050205020304" pitchFamily="18" charset="0"/>
              </a:rPr>
              <a:t>1 Success (payload status unclear)</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Total Number of Successful and Failure Mission Outcomes</a:t>
            </a:r>
          </a:p>
        </p:txBody>
      </p:sp>
      <p:pic>
        <p:nvPicPr>
          <p:cNvPr id="2" name="Picture 1"/>
          <p:cNvPicPr>
            <a:picLocks noChangeAspect="1"/>
          </p:cNvPicPr>
          <p:nvPr/>
        </p:nvPicPr>
        <p:blipFill>
          <a:blip r:embed="rId3"/>
          <a:stretch>
            <a:fillRect/>
          </a:stretch>
        </p:blipFill>
        <p:spPr>
          <a:xfrm>
            <a:off x="1390649" y="3271521"/>
            <a:ext cx="9124950" cy="3409950"/>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31</a:t>
            </a:fld>
            <a:endParaRPr lang="en-US" dirty="0">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351280"/>
            <a:ext cx="2460870" cy="4825683"/>
          </a:xfrm>
          <a:prstGeom prst="rect">
            <a:avLst/>
          </a:prstGeom>
        </p:spPr>
        <p:txBody>
          <a:bodyPr>
            <a:normAutofit fontScale="70000" lnSpcReduction="20000"/>
          </a:bodyPr>
          <a:lstStyle/>
          <a:p>
            <a:pPr marL="0" indent="0">
              <a:lnSpc>
                <a:spcPct val="100000"/>
              </a:lnSpc>
              <a:spcBef>
                <a:spcPts val="1400"/>
              </a:spcBef>
              <a:buNone/>
            </a:pPr>
            <a:r>
              <a:rPr lang="en-US" sz="2900" b="1" dirty="0">
                <a:solidFill>
                  <a:schemeClr val="accent3">
                    <a:lumMod val="25000"/>
                  </a:schemeClr>
                </a:solidFill>
                <a:latin typeface="Centaur" panose="02030504050205020304" pitchFamily="18" charset="0"/>
              </a:rPr>
              <a:t>Carrying Max Payload</a:t>
            </a:r>
          </a:p>
          <a:p>
            <a:pPr>
              <a:lnSpc>
                <a:spcPct val="100000"/>
              </a:lnSpc>
              <a:spcBef>
                <a:spcPts val="1400"/>
              </a:spcBef>
            </a:pPr>
            <a:r>
              <a:rPr lang="en-US" sz="2200" dirty="0">
                <a:solidFill>
                  <a:schemeClr val="accent3">
                    <a:lumMod val="25000"/>
                  </a:schemeClr>
                </a:solidFill>
                <a:latin typeface="Centaur" panose="02030504050205020304" pitchFamily="18" charset="0"/>
              </a:rPr>
              <a:t>F9 B5 B1048.4</a:t>
            </a:r>
          </a:p>
          <a:p>
            <a:pPr>
              <a:lnSpc>
                <a:spcPct val="100000"/>
              </a:lnSpc>
              <a:spcBef>
                <a:spcPts val="1400"/>
              </a:spcBef>
            </a:pPr>
            <a:r>
              <a:rPr lang="en-US" sz="2200" dirty="0">
                <a:solidFill>
                  <a:schemeClr val="accent3">
                    <a:lumMod val="25000"/>
                  </a:schemeClr>
                </a:solidFill>
                <a:latin typeface="Centaur" panose="02030504050205020304" pitchFamily="18" charset="0"/>
              </a:rPr>
              <a:t>F9 B5 B1049.4</a:t>
            </a:r>
          </a:p>
          <a:p>
            <a:pPr>
              <a:lnSpc>
                <a:spcPct val="100000"/>
              </a:lnSpc>
              <a:spcBef>
                <a:spcPts val="1400"/>
              </a:spcBef>
            </a:pPr>
            <a:r>
              <a:rPr lang="en-US" sz="2200" dirty="0">
                <a:solidFill>
                  <a:schemeClr val="accent3">
                    <a:lumMod val="25000"/>
                  </a:schemeClr>
                </a:solidFill>
                <a:latin typeface="Centaur" panose="02030504050205020304" pitchFamily="18" charset="0"/>
              </a:rPr>
              <a:t>F9 B5 B1051.3</a:t>
            </a:r>
          </a:p>
          <a:p>
            <a:pPr>
              <a:lnSpc>
                <a:spcPct val="100000"/>
              </a:lnSpc>
              <a:spcBef>
                <a:spcPts val="1400"/>
              </a:spcBef>
            </a:pPr>
            <a:r>
              <a:rPr lang="en-US" sz="2200" dirty="0">
                <a:solidFill>
                  <a:schemeClr val="accent3">
                    <a:lumMod val="25000"/>
                  </a:schemeClr>
                </a:solidFill>
                <a:latin typeface="Centaur" panose="02030504050205020304" pitchFamily="18" charset="0"/>
              </a:rPr>
              <a:t>F9 B5 B1056.4</a:t>
            </a:r>
          </a:p>
          <a:p>
            <a:pPr>
              <a:lnSpc>
                <a:spcPct val="100000"/>
              </a:lnSpc>
              <a:spcBef>
                <a:spcPts val="1400"/>
              </a:spcBef>
            </a:pPr>
            <a:r>
              <a:rPr lang="en-US" sz="2200" dirty="0">
                <a:solidFill>
                  <a:schemeClr val="accent3">
                    <a:lumMod val="25000"/>
                  </a:schemeClr>
                </a:solidFill>
                <a:latin typeface="Centaur" panose="02030504050205020304" pitchFamily="18" charset="0"/>
              </a:rPr>
              <a:t>F9 B5 B1048.5</a:t>
            </a:r>
          </a:p>
          <a:p>
            <a:pPr>
              <a:lnSpc>
                <a:spcPct val="100000"/>
              </a:lnSpc>
              <a:spcBef>
                <a:spcPts val="1400"/>
              </a:spcBef>
            </a:pPr>
            <a:r>
              <a:rPr lang="en-US" sz="2200" dirty="0">
                <a:solidFill>
                  <a:schemeClr val="accent3">
                    <a:lumMod val="25000"/>
                  </a:schemeClr>
                </a:solidFill>
                <a:latin typeface="Centaur" panose="02030504050205020304" pitchFamily="18" charset="0"/>
              </a:rPr>
              <a:t>F9 B5 B1051.4</a:t>
            </a:r>
          </a:p>
          <a:p>
            <a:pPr>
              <a:lnSpc>
                <a:spcPct val="100000"/>
              </a:lnSpc>
              <a:spcBef>
                <a:spcPts val="1400"/>
              </a:spcBef>
            </a:pPr>
            <a:r>
              <a:rPr lang="en-US" sz="2200" dirty="0">
                <a:solidFill>
                  <a:schemeClr val="accent3">
                    <a:lumMod val="25000"/>
                  </a:schemeClr>
                </a:solidFill>
                <a:latin typeface="Centaur" panose="02030504050205020304" pitchFamily="18" charset="0"/>
              </a:rPr>
              <a:t>F9 B5 B1049.5</a:t>
            </a:r>
          </a:p>
          <a:p>
            <a:pPr>
              <a:lnSpc>
                <a:spcPct val="100000"/>
              </a:lnSpc>
              <a:spcBef>
                <a:spcPts val="1400"/>
              </a:spcBef>
            </a:pPr>
            <a:r>
              <a:rPr lang="en-US" sz="2200" dirty="0">
                <a:solidFill>
                  <a:schemeClr val="accent3">
                    <a:lumMod val="25000"/>
                  </a:schemeClr>
                </a:solidFill>
                <a:latin typeface="Centaur" panose="02030504050205020304" pitchFamily="18" charset="0"/>
              </a:rPr>
              <a:t>F9 B5 B1060.2</a:t>
            </a:r>
          </a:p>
          <a:p>
            <a:pPr>
              <a:lnSpc>
                <a:spcPct val="100000"/>
              </a:lnSpc>
              <a:spcBef>
                <a:spcPts val="1400"/>
              </a:spcBef>
            </a:pPr>
            <a:r>
              <a:rPr lang="en-US" sz="2200" dirty="0">
                <a:solidFill>
                  <a:schemeClr val="accent3">
                    <a:lumMod val="25000"/>
                  </a:schemeClr>
                </a:solidFill>
                <a:latin typeface="Centaur" panose="02030504050205020304" pitchFamily="18" charset="0"/>
              </a:rPr>
              <a:t>F9 B5 B1058.3</a:t>
            </a:r>
          </a:p>
          <a:p>
            <a:pPr>
              <a:lnSpc>
                <a:spcPct val="100000"/>
              </a:lnSpc>
              <a:spcBef>
                <a:spcPts val="1400"/>
              </a:spcBef>
            </a:pPr>
            <a:r>
              <a:rPr lang="en-US" sz="2200" dirty="0">
                <a:solidFill>
                  <a:schemeClr val="accent3">
                    <a:lumMod val="25000"/>
                  </a:schemeClr>
                </a:solidFill>
                <a:latin typeface="Centaur" panose="02030504050205020304" pitchFamily="18" charset="0"/>
              </a:rPr>
              <a:t>F9 B5 B1051.6</a:t>
            </a:r>
          </a:p>
          <a:p>
            <a:pPr>
              <a:lnSpc>
                <a:spcPct val="100000"/>
              </a:lnSpc>
              <a:spcBef>
                <a:spcPts val="1400"/>
              </a:spcBef>
            </a:pPr>
            <a:r>
              <a:rPr lang="en-US" sz="2200" dirty="0">
                <a:solidFill>
                  <a:schemeClr val="accent3">
                    <a:lumMod val="25000"/>
                  </a:schemeClr>
                </a:solidFill>
                <a:latin typeface="Centaur" panose="02030504050205020304" pitchFamily="18" charset="0"/>
              </a:rPr>
              <a:t>F9 B5 B1060.3</a:t>
            </a:r>
          </a:p>
          <a:p>
            <a:pPr>
              <a:lnSpc>
                <a:spcPct val="100000"/>
              </a:lnSpc>
              <a:spcBef>
                <a:spcPts val="1400"/>
              </a:spcBef>
            </a:pPr>
            <a:r>
              <a:rPr lang="en-US" sz="2200" dirty="0">
                <a:solidFill>
                  <a:schemeClr val="accent3">
                    <a:lumMod val="25000"/>
                  </a:schemeClr>
                </a:solidFill>
                <a:latin typeface="Centaur" panose="02030504050205020304" pitchFamily="18" charset="0"/>
              </a:rPr>
              <a:t>F9 B5 B1049.7</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Boosters Carried Maximum Payload</a:t>
            </a:r>
          </a:p>
        </p:txBody>
      </p:sp>
      <p:pic>
        <p:nvPicPr>
          <p:cNvPr id="6" name="Picture 5"/>
          <p:cNvPicPr>
            <a:picLocks noChangeAspect="1"/>
          </p:cNvPicPr>
          <p:nvPr/>
        </p:nvPicPr>
        <p:blipFill>
          <a:blip r:embed="rId3"/>
          <a:stretch>
            <a:fillRect/>
          </a:stretch>
        </p:blipFill>
        <p:spPr>
          <a:xfrm>
            <a:off x="3120390" y="1373069"/>
            <a:ext cx="7750810" cy="4782104"/>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32</a:t>
            </a:fld>
            <a:endParaRPr lang="en-US" dirty="0">
              <a:latin typeface="Centaur" panose="02030504050205020304" pitchFamily="18" charset="0"/>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12241"/>
            <a:ext cx="9745589" cy="528320"/>
          </a:xfrm>
          <a:prstGeom prst="rect">
            <a:avLst/>
          </a:prstGeom>
        </p:spPr>
        <p:txBody>
          <a:bodyPr lIns="91440" tIns="45720" rIns="91440" bIns="45720" anchor="t">
            <a:normAutofit/>
          </a:bodyPr>
          <a:lstStyle/>
          <a:p>
            <a:pPr marL="0" indent="0">
              <a:lnSpc>
                <a:spcPct val="100000"/>
              </a:lnSpc>
              <a:spcBef>
                <a:spcPts val="1400"/>
              </a:spcBef>
              <a:buNone/>
            </a:pPr>
            <a:r>
              <a:rPr lang="en-US" dirty="0" smtClean="0">
                <a:solidFill>
                  <a:schemeClr val="accent3">
                    <a:lumMod val="25000"/>
                  </a:schemeClr>
                </a:solidFill>
                <a:latin typeface="Centaur" panose="02030504050205020304" pitchFamily="18" charset="0"/>
              </a:rPr>
              <a:t>2015 Launch Records</a:t>
            </a:r>
          </a:p>
          <a:p>
            <a:pPr marL="0" indent="0">
              <a:lnSpc>
                <a:spcPct val="100000"/>
              </a:lnSpc>
              <a:spcBef>
                <a:spcPts val="1400"/>
              </a:spcBef>
              <a:buNone/>
            </a:pPr>
            <a:endParaRPr lang="en-US" dirty="0" smtClean="0">
              <a:solidFill>
                <a:schemeClr val="accent3">
                  <a:lumMod val="25000"/>
                </a:schemeClr>
              </a:solidFill>
              <a:latin typeface="Centaur" panose="02030504050205020304" pitchFamily="18" charset="0"/>
            </a:endParaRPr>
          </a:p>
          <a:p>
            <a:pPr marL="0" indent="0">
              <a:lnSpc>
                <a:spcPct val="100000"/>
              </a:lnSpc>
              <a:spcBef>
                <a:spcPts val="1400"/>
              </a:spcBef>
              <a:buNone/>
            </a:pPr>
            <a:endParaRPr lang="en-US" dirty="0">
              <a:solidFill>
                <a:schemeClr val="accent3">
                  <a:lumMod val="25000"/>
                </a:schemeClr>
              </a:solidFill>
              <a:latin typeface="Centaur" panose="02030504050205020304" pitchFamily="18" charset="0"/>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2015 Launch Records</a:t>
            </a:r>
          </a:p>
        </p:txBody>
      </p:sp>
      <p:graphicFrame>
        <p:nvGraphicFramePr>
          <p:cNvPr id="6" name="Table 5">
            <a:extLst>
              <a:ext uri="{FF2B5EF4-FFF2-40B4-BE49-F238E27FC236}">
                <a16:creationId xmlns:a16="http://schemas.microsoft.com/office/drawing/2014/main" xmlns="" id="{8D891EC8-8552-50D7-28A2-DBE729817101}"/>
              </a:ext>
            </a:extLst>
          </p:cNvPr>
          <p:cNvGraphicFramePr>
            <a:graphicFrameLocks noGrp="1"/>
          </p:cNvGraphicFramePr>
          <p:nvPr>
            <p:extLst>
              <p:ext uri="{D42A27DB-BD31-4B8C-83A1-F6EECF244321}">
                <p14:modId xmlns:p14="http://schemas.microsoft.com/office/powerpoint/2010/main" val="3562006706"/>
              </p:ext>
            </p:extLst>
          </p:nvPr>
        </p:nvGraphicFramePr>
        <p:xfrm>
          <a:off x="888794" y="1969353"/>
          <a:ext cx="6620433" cy="1097280"/>
        </p:xfrm>
        <a:graphic>
          <a:graphicData uri="http://schemas.openxmlformats.org/drawingml/2006/table">
            <a:tbl>
              <a:tblPr firstRow="1">
                <a:tableStyleId>{69012ECD-51FC-41F1-AA8D-1B2483CD663E}</a:tableStyleId>
              </a:tblPr>
              <a:tblGrid>
                <a:gridCol w="1357527">
                  <a:extLst>
                    <a:ext uri="{9D8B030D-6E8A-4147-A177-3AD203B41FA5}">
                      <a16:colId xmlns:a16="http://schemas.microsoft.com/office/drawing/2014/main" xmlns="" val="2994243064"/>
                    </a:ext>
                  </a:extLst>
                </a:gridCol>
                <a:gridCol w="2541495">
                  <a:extLst>
                    <a:ext uri="{9D8B030D-6E8A-4147-A177-3AD203B41FA5}">
                      <a16:colId xmlns:a16="http://schemas.microsoft.com/office/drawing/2014/main" xmlns="" val="2672157388"/>
                    </a:ext>
                  </a:extLst>
                </a:gridCol>
                <a:gridCol w="2721411">
                  <a:extLst>
                    <a:ext uri="{9D8B030D-6E8A-4147-A177-3AD203B41FA5}">
                      <a16:colId xmlns:a16="http://schemas.microsoft.com/office/drawing/2014/main" xmlns="" val="2766188760"/>
                    </a:ext>
                  </a:extLst>
                </a:gridCol>
              </a:tblGrid>
              <a:tr h="0">
                <a:tc>
                  <a:txBody>
                    <a:bodyPr/>
                    <a:lstStyle/>
                    <a:p>
                      <a:pPr algn="ctr"/>
                      <a:r>
                        <a:rPr lang="en-US" dirty="0"/>
                        <a:t>Month</a:t>
                      </a:r>
                      <a:endParaRPr lang="en-US" dirty="0">
                        <a:solidFill>
                          <a:schemeClr val="tx2"/>
                        </a:solidFill>
                      </a:endParaRPr>
                    </a:p>
                  </a:txBody>
                  <a:tcPr anchor="ctr"/>
                </a:tc>
                <a:tc>
                  <a:txBody>
                    <a:bodyPr/>
                    <a:lstStyle/>
                    <a:p>
                      <a:pPr algn="ctr"/>
                      <a:r>
                        <a:rPr lang="en-US" dirty="0" err="1"/>
                        <a:t>Booster_Version</a:t>
                      </a:r>
                      <a:endParaRPr lang="en-US" dirty="0">
                        <a:solidFill>
                          <a:schemeClr val="tx2"/>
                        </a:solidFill>
                      </a:endParaRPr>
                    </a:p>
                  </a:txBody>
                  <a:tcPr anchor="ctr"/>
                </a:tc>
                <a:tc>
                  <a:txBody>
                    <a:bodyPr/>
                    <a:lstStyle/>
                    <a:p>
                      <a:pPr algn="ctr"/>
                      <a:r>
                        <a:rPr lang="en-US"/>
                        <a:t>Launch_Site</a:t>
                      </a:r>
                      <a:endParaRPr lang="en-US">
                        <a:solidFill>
                          <a:schemeClr val="tx2"/>
                        </a:solidFill>
                      </a:endParaRPr>
                    </a:p>
                  </a:txBody>
                  <a:tcPr anchor="ctr"/>
                </a:tc>
                <a:extLst>
                  <a:ext uri="{0D108BD9-81ED-4DB2-BD59-A6C34878D82A}">
                    <a16:rowId xmlns:a16="http://schemas.microsoft.com/office/drawing/2014/main" xmlns="" val="84856889"/>
                  </a:ext>
                </a:extLst>
              </a:tr>
              <a:tr h="0">
                <a:tc>
                  <a:txBody>
                    <a:bodyPr/>
                    <a:lstStyle/>
                    <a:p>
                      <a:pPr algn="ctr"/>
                      <a:r>
                        <a:rPr lang="x-none"/>
                        <a:t>01</a:t>
                      </a:r>
                      <a:endParaRPr lang="x-none">
                        <a:solidFill>
                          <a:schemeClr val="tx2"/>
                        </a:solidFill>
                      </a:endParaRPr>
                    </a:p>
                  </a:txBody>
                  <a:tcPr anchor="ctr"/>
                </a:tc>
                <a:tc>
                  <a:txBody>
                    <a:bodyPr/>
                    <a:lstStyle/>
                    <a:p>
                      <a:pPr algn="ctr"/>
                      <a:r>
                        <a:rPr lang="en-US" dirty="0"/>
                        <a:t>F9 v1.1 B1012</a:t>
                      </a:r>
                      <a:endParaRPr lang="en-US" dirty="0">
                        <a:solidFill>
                          <a:schemeClr val="tx2"/>
                        </a:solidFill>
                      </a:endParaRPr>
                    </a:p>
                  </a:txBody>
                  <a:tcPr anchor="ctr"/>
                </a:tc>
                <a:tc>
                  <a:txBody>
                    <a:bodyPr/>
                    <a:lstStyle/>
                    <a:p>
                      <a:pPr algn="ctr"/>
                      <a:r>
                        <a:rPr lang="en-US" dirty="0"/>
                        <a:t>CCAFS LC-40</a:t>
                      </a:r>
                      <a:endParaRPr lang="en-US" dirty="0">
                        <a:solidFill>
                          <a:schemeClr val="tx2"/>
                        </a:solidFill>
                      </a:endParaRPr>
                    </a:p>
                  </a:txBody>
                  <a:tcPr anchor="ctr"/>
                </a:tc>
                <a:extLst>
                  <a:ext uri="{0D108BD9-81ED-4DB2-BD59-A6C34878D82A}">
                    <a16:rowId xmlns:a16="http://schemas.microsoft.com/office/drawing/2014/main" xmlns="" val="3530150027"/>
                  </a:ext>
                </a:extLst>
              </a:tr>
              <a:tr h="0">
                <a:tc>
                  <a:txBody>
                    <a:bodyPr/>
                    <a:lstStyle/>
                    <a:p>
                      <a:pPr algn="ctr"/>
                      <a:r>
                        <a:rPr lang="x-none"/>
                        <a:t>04</a:t>
                      </a:r>
                      <a:endParaRPr lang="x-none">
                        <a:solidFill>
                          <a:schemeClr val="tx2"/>
                        </a:solidFill>
                      </a:endParaRPr>
                    </a:p>
                  </a:txBody>
                  <a:tcPr anchor="ctr"/>
                </a:tc>
                <a:tc>
                  <a:txBody>
                    <a:bodyPr/>
                    <a:lstStyle/>
                    <a:p>
                      <a:pPr algn="ctr"/>
                      <a:r>
                        <a:rPr lang="en-US" dirty="0"/>
                        <a:t>F9 v1.1 B1015</a:t>
                      </a:r>
                      <a:endParaRPr lang="en-US" dirty="0">
                        <a:solidFill>
                          <a:schemeClr val="tx2"/>
                        </a:solidFill>
                      </a:endParaRPr>
                    </a:p>
                  </a:txBody>
                  <a:tcPr anchor="ctr"/>
                </a:tc>
                <a:tc>
                  <a:txBody>
                    <a:bodyPr/>
                    <a:lstStyle/>
                    <a:p>
                      <a:pPr algn="ctr"/>
                      <a:r>
                        <a:rPr lang="en-US" dirty="0"/>
                        <a:t>CCAFS LC-40</a:t>
                      </a:r>
                      <a:endParaRPr lang="en-US" dirty="0">
                        <a:solidFill>
                          <a:schemeClr val="tx2"/>
                        </a:solidFill>
                      </a:endParaRPr>
                    </a:p>
                  </a:txBody>
                  <a:tcPr anchor="ctr"/>
                </a:tc>
                <a:extLst>
                  <a:ext uri="{0D108BD9-81ED-4DB2-BD59-A6C34878D82A}">
                    <a16:rowId xmlns:a16="http://schemas.microsoft.com/office/drawing/2014/main" xmlns="" val="2098317698"/>
                  </a:ext>
                </a:extLst>
              </a:tr>
            </a:tbl>
          </a:graphicData>
        </a:graphic>
      </p:graphicFrame>
      <p:pic>
        <p:nvPicPr>
          <p:cNvPr id="7" name="Picture 6">
            <a:extLst>
              <a:ext uri="{FF2B5EF4-FFF2-40B4-BE49-F238E27FC236}">
                <a16:creationId xmlns:a16="http://schemas.microsoft.com/office/drawing/2014/main" xmlns="" id="{866E0E69-1B6A-AC4D-9A64-DAD636A5D08C}"/>
              </a:ext>
            </a:extLst>
          </p:cNvPr>
          <p:cNvPicPr>
            <a:picLocks noChangeAspect="1"/>
          </p:cNvPicPr>
          <p:nvPr/>
        </p:nvPicPr>
        <p:blipFill>
          <a:blip r:embed="rId3"/>
          <a:stretch>
            <a:fillRect/>
          </a:stretch>
        </p:blipFill>
        <p:spPr>
          <a:xfrm>
            <a:off x="1147809" y="3376362"/>
            <a:ext cx="8291102" cy="2513853"/>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33</a:t>
            </a:fld>
            <a:endParaRPr lang="en-US" dirty="0">
              <a:latin typeface="Centaur" panose="02030504050205020304" pitchFamily="18"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Rank Landing Outcomes Between 2010-06-04 and 2017-03-20</a:t>
            </a:r>
          </a:p>
        </p:txBody>
      </p:sp>
      <p:graphicFrame>
        <p:nvGraphicFramePr>
          <p:cNvPr id="6" name="Table 5">
            <a:extLst>
              <a:ext uri="{FF2B5EF4-FFF2-40B4-BE49-F238E27FC236}">
                <a16:creationId xmlns:a16="http://schemas.microsoft.com/office/drawing/2014/main" xmlns="" id="{1E99B9D2-4F2D-77DB-EB61-9DCF9EF29B5B}"/>
              </a:ext>
            </a:extLst>
          </p:cNvPr>
          <p:cNvGraphicFramePr>
            <a:graphicFrameLocks noGrp="1"/>
          </p:cNvGraphicFramePr>
          <p:nvPr>
            <p:extLst>
              <p:ext uri="{D42A27DB-BD31-4B8C-83A1-F6EECF244321}">
                <p14:modId xmlns:p14="http://schemas.microsoft.com/office/powerpoint/2010/main" val="2612481302"/>
              </p:ext>
            </p:extLst>
          </p:nvPr>
        </p:nvGraphicFramePr>
        <p:xfrm>
          <a:off x="867782" y="1417021"/>
          <a:ext cx="4056530" cy="4001290"/>
        </p:xfrm>
        <a:graphic>
          <a:graphicData uri="http://schemas.openxmlformats.org/drawingml/2006/table">
            <a:tbl>
              <a:tblPr firstRow="1">
                <a:tableStyleId>{22838BEF-8BB2-4498-84A7-C5851F593DF1}</a:tableStyleId>
              </a:tblPr>
              <a:tblGrid>
                <a:gridCol w="2698377">
                  <a:extLst>
                    <a:ext uri="{9D8B030D-6E8A-4147-A177-3AD203B41FA5}">
                      <a16:colId xmlns:a16="http://schemas.microsoft.com/office/drawing/2014/main" xmlns="" val="4274312807"/>
                    </a:ext>
                  </a:extLst>
                </a:gridCol>
                <a:gridCol w="1358153">
                  <a:extLst>
                    <a:ext uri="{9D8B030D-6E8A-4147-A177-3AD203B41FA5}">
                      <a16:colId xmlns:a16="http://schemas.microsoft.com/office/drawing/2014/main" xmlns="" val="352327846"/>
                    </a:ext>
                  </a:extLst>
                </a:gridCol>
              </a:tblGrid>
              <a:tr h="400129">
                <a:tc>
                  <a:txBody>
                    <a:bodyPr/>
                    <a:lstStyle/>
                    <a:p>
                      <a:pPr algn="ctr"/>
                      <a:r>
                        <a:rPr lang="en-US" dirty="0"/>
                        <a:t>Landing _Outcome</a:t>
                      </a:r>
                      <a:endParaRPr lang="en-US" dirty="0">
                        <a:solidFill>
                          <a:schemeClr val="tx2"/>
                        </a:solidFill>
                      </a:endParaRPr>
                    </a:p>
                  </a:txBody>
                  <a:tcPr anchor="ctr"/>
                </a:tc>
                <a:tc>
                  <a:txBody>
                    <a:bodyPr/>
                    <a:lstStyle/>
                    <a:p>
                      <a:pPr algn="ctr"/>
                      <a:r>
                        <a:rPr lang="en-US" dirty="0"/>
                        <a:t>landings</a:t>
                      </a:r>
                      <a:endParaRPr lang="en-US" dirty="0">
                        <a:solidFill>
                          <a:schemeClr val="tx2"/>
                        </a:solidFill>
                      </a:endParaRPr>
                    </a:p>
                  </a:txBody>
                  <a:tcPr anchor="ctr"/>
                </a:tc>
                <a:extLst>
                  <a:ext uri="{0D108BD9-81ED-4DB2-BD59-A6C34878D82A}">
                    <a16:rowId xmlns:a16="http://schemas.microsoft.com/office/drawing/2014/main" xmlns="" val="1250200644"/>
                  </a:ext>
                </a:extLst>
              </a:tr>
              <a:tr h="400129">
                <a:tc>
                  <a:txBody>
                    <a:bodyPr/>
                    <a:lstStyle/>
                    <a:p>
                      <a:pPr algn="ctr"/>
                      <a:r>
                        <a:rPr lang="en-US"/>
                        <a:t>Success</a:t>
                      </a:r>
                      <a:endParaRPr lang="en-US">
                        <a:solidFill>
                          <a:schemeClr val="tx2"/>
                        </a:solidFill>
                      </a:endParaRPr>
                    </a:p>
                  </a:txBody>
                  <a:tcPr anchor="ctr"/>
                </a:tc>
                <a:tc>
                  <a:txBody>
                    <a:bodyPr/>
                    <a:lstStyle/>
                    <a:p>
                      <a:pPr algn="ctr"/>
                      <a:r>
                        <a:rPr lang="x-none"/>
                        <a:t>20</a:t>
                      </a:r>
                      <a:endParaRPr lang="x-none">
                        <a:solidFill>
                          <a:schemeClr val="tx2"/>
                        </a:solidFill>
                      </a:endParaRPr>
                    </a:p>
                  </a:txBody>
                  <a:tcPr anchor="ctr"/>
                </a:tc>
                <a:extLst>
                  <a:ext uri="{0D108BD9-81ED-4DB2-BD59-A6C34878D82A}">
                    <a16:rowId xmlns:a16="http://schemas.microsoft.com/office/drawing/2014/main" xmlns="" val="304315182"/>
                  </a:ext>
                </a:extLst>
              </a:tr>
              <a:tr h="400129">
                <a:tc>
                  <a:txBody>
                    <a:bodyPr/>
                    <a:lstStyle/>
                    <a:p>
                      <a:pPr algn="ctr"/>
                      <a:r>
                        <a:rPr lang="en-US"/>
                        <a:t>No attempt</a:t>
                      </a:r>
                      <a:endParaRPr lang="en-US">
                        <a:solidFill>
                          <a:schemeClr val="tx2"/>
                        </a:solidFill>
                      </a:endParaRPr>
                    </a:p>
                  </a:txBody>
                  <a:tcPr anchor="ctr"/>
                </a:tc>
                <a:tc>
                  <a:txBody>
                    <a:bodyPr/>
                    <a:lstStyle/>
                    <a:p>
                      <a:pPr algn="ctr"/>
                      <a:r>
                        <a:rPr lang="x-none" dirty="0"/>
                        <a:t>10</a:t>
                      </a:r>
                      <a:endParaRPr lang="x-none" dirty="0">
                        <a:solidFill>
                          <a:schemeClr val="tx2"/>
                        </a:solidFill>
                      </a:endParaRPr>
                    </a:p>
                  </a:txBody>
                  <a:tcPr anchor="ctr"/>
                </a:tc>
                <a:extLst>
                  <a:ext uri="{0D108BD9-81ED-4DB2-BD59-A6C34878D82A}">
                    <a16:rowId xmlns:a16="http://schemas.microsoft.com/office/drawing/2014/main" xmlns="" val="855612635"/>
                  </a:ext>
                </a:extLst>
              </a:tr>
              <a:tr h="400129">
                <a:tc>
                  <a:txBody>
                    <a:bodyPr/>
                    <a:lstStyle/>
                    <a:p>
                      <a:pPr algn="ctr"/>
                      <a:r>
                        <a:rPr lang="en-US" dirty="0"/>
                        <a:t>Success (drone ship)</a:t>
                      </a:r>
                      <a:endParaRPr lang="en-US" dirty="0">
                        <a:solidFill>
                          <a:schemeClr val="tx2"/>
                        </a:solidFill>
                      </a:endParaRPr>
                    </a:p>
                  </a:txBody>
                  <a:tcPr anchor="ctr"/>
                </a:tc>
                <a:tc>
                  <a:txBody>
                    <a:bodyPr/>
                    <a:lstStyle/>
                    <a:p>
                      <a:pPr algn="ctr"/>
                      <a:r>
                        <a:rPr lang="x-none"/>
                        <a:t>8</a:t>
                      </a:r>
                      <a:endParaRPr lang="x-none">
                        <a:solidFill>
                          <a:schemeClr val="tx2"/>
                        </a:solidFill>
                      </a:endParaRPr>
                    </a:p>
                  </a:txBody>
                  <a:tcPr anchor="ctr"/>
                </a:tc>
                <a:extLst>
                  <a:ext uri="{0D108BD9-81ED-4DB2-BD59-A6C34878D82A}">
                    <a16:rowId xmlns:a16="http://schemas.microsoft.com/office/drawing/2014/main" xmlns="" val="467444204"/>
                  </a:ext>
                </a:extLst>
              </a:tr>
              <a:tr h="400129">
                <a:tc>
                  <a:txBody>
                    <a:bodyPr/>
                    <a:lstStyle/>
                    <a:p>
                      <a:pPr algn="ctr"/>
                      <a:r>
                        <a:rPr lang="en-US"/>
                        <a:t>Success (ground pad)</a:t>
                      </a:r>
                      <a:endParaRPr lang="en-US">
                        <a:solidFill>
                          <a:schemeClr val="tx2"/>
                        </a:solidFill>
                      </a:endParaRPr>
                    </a:p>
                  </a:txBody>
                  <a:tcPr anchor="ctr"/>
                </a:tc>
                <a:tc>
                  <a:txBody>
                    <a:bodyPr/>
                    <a:lstStyle/>
                    <a:p>
                      <a:pPr algn="ctr"/>
                      <a:r>
                        <a:rPr lang="x-none"/>
                        <a:t>6</a:t>
                      </a:r>
                      <a:endParaRPr lang="x-none">
                        <a:solidFill>
                          <a:schemeClr val="tx2"/>
                        </a:solidFill>
                      </a:endParaRPr>
                    </a:p>
                  </a:txBody>
                  <a:tcPr anchor="ctr"/>
                </a:tc>
                <a:extLst>
                  <a:ext uri="{0D108BD9-81ED-4DB2-BD59-A6C34878D82A}">
                    <a16:rowId xmlns:a16="http://schemas.microsoft.com/office/drawing/2014/main" xmlns="" val="2644895834"/>
                  </a:ext>
                </a:extLst>
              </a:tr>
              <a:tr h="400129">
                <a:tc>
                  <a:txBody>
                    <a:bodyPr/>
                    <a:lstStyle/>
                    <a:p>
                      <a:pPr algn="ctr"/>
                      <a:r>
                        <a:rPr lang="en-US"/>
                        <a:t>Failure (drone ship)</a:t>
                      </a:r>
                      <a:endParaRPr lang="en-US">
                        <a:solidFill>
                          <a:schemeClr val="tx2"/>
                        </a:solidFill>
                      </a:endParaRPr>
                    </a:p>
                  </a:txBody>
                  <a:tcPr anchor="ctr"/>
                </a:tc>
                <a:tc>
                  <a:txBody>
                    <a:bodyPr/>
                    <a:lstStyle/>
                    <a:p>
                      <a:pPr algn="ctr"/>
                      <a:r>
                        <a:rPr lang="x-none"/>
                        <a:t>4</a:t>
                      </a:r>
                      <a:endParaRPr lang="x-none">
                        <a:solidFill>
                          <a:schemeClr val="tx2"/>
                        </a:solidFill>
                      </a:endParaRPr>
                    </a:p>
                  </a:txBody>
                  <a:tcPr anchor="ctr"/>
                </a:tc>
                <a:extLst>
                  <a:ext uri="{0D108BD9-81ED-4DB2-BD59-A6C34878D82A}">
                    <a16:rowId xmlns:a16="http://schemas.microsoft.com/office/drawing/2014/main" xmlns="" val="329083459"/>
                  </a:ext>
                </a:extLst>
              </a:tr>
              <a:tr h="400129">
                <a:tc>
                  <a:txBody>
                    <a:bodyPr/>
                    <a:lstStyle/>
                    <a:p>
                      <a:pPr algn="ctr"/>
                      <a:r>
                        <a:rPr lang="en-US"/>
                        <a:t>Controlled (ocean)</a:t>
                      </a:r>
                      <a:endParaRPr lang="en-US">
                        <a:solidFill>
                          <a:schemeClr val="tx2"/>
                        </a:solidFill>
                      </a:endParaRPr>
                    </a:p>
                  </a:txBody>
                  <a:tcPr anchor="ctr"/>
                </a:tc>
                <a:tc>
                  <a:txBody>
                    <a:bodyPr/>
                    <a:lstStyle/>
                    <a:p>
                      <a:pPr algn="ctr"/>
                      <a:r>
                        <a:rPr lang="x-none"/>
                        <a:t>3</a:t>
                      </a:r>
                      <a:endParaRPr lang="x-none">
                        <a:solidFill>
                          <a:schemeClr val="tx2"/>
                        </a:solidFill>
                      </a:endParaRPr>
                    </a:p>
                  </a:txBody>
                  <a:tcPr anchor="ctr"/>
                </a:tc>
                <a:extLst>
                  <a:ext uri="{0D108BD9-81ED-4DB2-BD59-A6C34878D82A}">
                    <a16:rowId xmlns:a16="http://schemas.microsoft.com/office/drawing/2014/main" xmlns="" val="1964957863"/>
                  </a:ext>
                </a:extLst>
              </a:tr>
              <a:tr h="400129">
                <a:tc>
                  <a:txBody>
                    <a:bodyPr/>
                    <a:lstStyle/>
                    <a:p>
                      <a:pPr algn="ctr"/>
                      <a:r>
                        <a:rPr lang="en-US"/>
                        <a:t>Failure</a:t>
                      </a:r>
                      <a:endParaRPr lang="en-US">
                        <a:solidFill>
                          <a:schemeClr val="tx2"/>
                        </a:solidFill>
                      </a:endParaRPr>
                    </a:p>
                  </a:txBody>
                  <a:tcPr anchor="ctr"/>
                </a:tc>
                <a:tc>
                  <a:txBody>
                    <a:bodyPr/>
                    <a:lstStyle/>
                    <a:p>
                      <a:pPr algn="ctr"/>
                      <a:r>
                        <a:rPr lang="x-none"/>
                        <a:t>3</a:t>
                      </a:r>
                      <a:endParaRPr lang="x-none">
                        <a:solidFill>
                          <a:schemeClr val="tx2"/>
                        </a:solidFill>
                      </a:endParaRPr>
                    </a:p>
                  </a:txBody>
                  <a:tcPr anchor="ctr"/>
                </a:tc>
                <a:extLst>
                  <a:ext uri="{0D108BD9-81ED-4DB2-BD59-A6C34878D82A}">
                    <a16:rowId xmlns:a16="http://schemas.microsoft.com/office/drawing/2014/main" xmlns="" val="1181633975"/>
                  </a:ext>
                </a:extLst>
              </a:tr>
              <a:tr h="400129">
                <a:tc>
                  <a:txBody>
                    <a:bodyPr/>
                    <a:lstStyle/>
                    <a:p>
                      <a:pPr algn="ctr"/>
                      <a:r>
                        <a:rPr lang="en-US"/>
                        <a:t>Failure (parachute)</a:t>
                      </a:r>
                      <a:endParaRPr lang="en-US">
                        <a:solidFill>
                          <a:schemeClr val="tx2"/>
                        </a:solidFill>
                      </a:endParaRPr>
                    </a:p>
                  </a:txBody>
                  <a:tcPr anchor="ctr"/>
                </a:tc>
                <a:tc>
                  <a:txBody>
                    <a:bodyPr/>
                    <a:lstStyle/>
                    <a:p>
                      <a:pPr algn="ctr"/>
                      <a:r>
                        <a:rPr lang="x-none"/>
                        <a:t>2</a:t>
                      </a:r>
                      <a:endParaRPr lang="x-none">
                        <a:solidFill>
                          <a:schemeClr val="tx2"/>
                        </a:solidFill>
                      </a:endParaRPr>
                    </a:p>
                  </a:txBody>
                  <a:tcPr anchor="ctr"/>
                </a:tc>
                <a:extLst>
                  <a:ext uri="{0D108BD9-81ED-4DB2-BD59-A6C34878D82A}">
                    <a16:rowId xmlns:a16="http://schemas.microsoft.com/office/drawing/2014/main" xmlns="" val="1545505965"/>
                  </a:ext>
                </a:extLst>
              </a:tr>
              <a:tr h="400129">
                <a:tc>
                  <a:txBody>
                    <a:bodyPr/>
                    <a:lstStyle/>
                    <a:p>
                      <a:pPr algn="ctr"/>
                      <a:r>
                        <a:rPr lang="en-US"/>
                        <a:t>No attempt</a:t>
                      </a:r>
                      <a:endParaRPr lang="en-US">
                        <a:solidFill>
                          <a:schemeClr val="tx2"/>
                        </a:solidFill>
                      </a:endParaRPr>
                    </a:p>
                  </a:txBody>
                  <a:tcPr anchor="ctr"/>
                </a:tc>
                <a:tc>
                  <a:txBody>
                    <a:bodyPr/>
                    <a:lstStyle/>
                    <a:p>
                      <a:pPr algn="ctr"/>
                      <a:r>
                        <a:rPr lang="x-none" dirty="0"/>
                        <a:t>1</a:t>
                      </a:r>
                      <a:endParaRPr lang="x-none" dirty="0">
                        <a:solidFill>
                          <a:schemeClr val="tx2"/>
                        </a:solidFill>
                      </a:endParaRPr>
                    </a:p>
                  </a:txBody>
                  <a:tcPr anchor="ctr"/>
                </a:tc>
                <a:extLst>
                  <a:ext uri="{0D108BD9-81ED-4DB2-BD59-A6C34878D82A}">
                    <a16:rowId xmlns:a16="http://schemas.microsoft.com/office/drawing/2014/main" xmlns="" val="3916089255"/>
                  </a:ext>
                </a:extLst>
              </a:tr>
            </a:tbl>
          </a:graphicData>
        </a:graphic>
      </p:graphicFrame>
      <p:pic>
        <p:nvPicPr>
          <p:cNvPr id="7" name="Picture 6" descr="Table&#10;&#10;Description automatically generated with low confidence">
            <a:extLst>
              <a:ext uri="{FF2B5EF4-FFF2-40B4-BE49-F238E27FC236}">
                <a16:creationId xmlns:a16="http://schemas.microsoft.com/office/drawing/2014/main" xmlns="" id="{953FFD8C-53B7-9518-DD6E-0312E8BB6EA4}"/>
              </a:ext>
            </a:extLst>
          </p:cNvPr>
          <p:cNvPicPr>
            <a:picLocks noChangeAspect="1"/>
          </p:cNvPicPr>
          <p:nvPr/>
        </p:nvPicPr>
        <p:blipFill>
          <a:blip r:embed="rId3"/>
          <a:stretch>
            <a:fillRect/>
          </a:stretch>
        </p:blipFill>
        <p:spPr>
          <a:xfrm>
            <a:off x="5757475" y="1408580"/>
            <a:ext cx="5223916" cy="5247715"/>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35</a:t>
            </a:fld>
            <a:endParaRPr lang="en-US">
              <a:latin typeface="Centaur" panose="02030504050205020304" pitchFamily="18" charset="0"/>
            </a:endParaRPr>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Locations of Launch Sites on Maps</a:t>
            </a:r>
          </a:p>
        </p:txBody>
      </p:sp>
      <p:graphicFrame>
        <p:nvGraphicFramePr>
          <p:cNvPr id="6" name="Table 5">
            <a:extLst>
              <a:ext uri="{FF2B5EF4-FFF2-40B4-BE49-F238E27FC236}">
                <a16:creationId xmlns:a16="http://schemas.microsoft.com/office/drawing/2014/main" xmlns="" id="{CC969115-0D1C-DC9A-05AD-B237D3D568DE}"/>
              </a:ext>
            </a:extLst>
          </p:cNvPr>
          <p:cNvGraphicFramePr>
            <a:graphicFrameLocks noGrp="1"/>
          </p:cNvGraphicFramePr>
          <p:nvPr>
            <p:extLst>
              <p:ext uri="{D42A27DB-BD31-4B8C-83A1-F6EECF244321}">
                <p14:modId xmlns:p14="http://schemas.microsoft.com/office/powerpoint/2010/main" val="1080486363"/>
              </p:ext>
            </p:extLst>
          </p:nvPr>
        </p:nvGraphicFramePr>
        <p:xfrm>
          <a:off x="548641" y="1579880"/>
          <a:ext cx="3997446" cy="2272555"/>
        </p:xfrm>
        <a:graphic>
          <a:graphicData uri="http://schemas.openxmlformats.org/drawingml/2006/table">
            <a:tbl>
              <a:tblPr firstRow="1">
                <a:tableStyleId>{5A111915-BE36-4E01-A7E5-04B1672EAD32}</a:tableStyleId>
              </a:tblPr>
              <a:tblGrid>
                <a:gridCol w="1290675">
                  <a:extLst>
                    <a:ext uri="{9D8B030D-6E8A-4147-A177-3AD203B41FA5}">
                      <a16:colId xmlns:a16="http://schemas.microsoft.com/office/drawing/2014/main" xmlns="" val="2117500740"/>
                    </a:ext>
                  </a:extLst>
                </a:gridCol>
                <a:gridCol w="1338127">
                  <a:extLst>
                    <a:ext uri="{9D8B030D-6E8A-4147-A177-3AD203B41FA5}">
                      <a16:colId xmlns:a16="http://schemas.microsoft.com/office/drawing/2014/main" xmlns="" val="645034839"/>
                    </a:ext>
                  </a:extLst>
                </a:gridCol>
                <a:gridCol w="1368644">
                  <a:extLst>
                    <a:ext uri="{9D8B030D-6E8A-4147-A177-3AD203B41FA5}">
                      <a16:colId xmlns:a16="http://schemas.microsoft.com/office/drawing/2014/main" xmlns="" val="147316883"/>
                    </a:ext>
                  </a:extLst>
                </a:gridCol>
              </a:tblGrid>
              <a:tr h="454511">
                <a:tc>
                  <a:txBody>
                    <a:bodyPr/>
                    <a:lstStyle/>
                    <a:p>
                      <a:pPr algn="ctr"/>
                      <a:r>
                        <a:rPr lang="en-US" sz="1400" dirty="0">
                          <a:effectLst/>
                          <a:latin typeface="Centaur" panose="02030504050205020304" pitchFamily="18" charset="0"/>
                        </a:rPr>
                        <a:t>Launch Site</a:t>
                      </a:r>
                      <a:endParaRPr lang="en-US" sz="1400" dirty="0">
                        <a:solidFill>
                          <a:schemeClr val="tx2"/>
                        </a:solidFill>
                        <a:effectLst/>
                        <a:latin typeface="Centaur" panose="02030504050205020304" pitchFamily="18" charset="0"/>
                      </a:endParaRPr>
                    </a:p>
                  </a:txBody>
                  <a:tcPr marL="76593" marR="76593" marT="15957" marB="15957" anchor="ctr"/>
                </a:tc>
                <a:tc>
                  <a:txBody>
                    <a:bodyPr/>
                    <a:lstStyle/>
                    <a:p>
                      <a:pPr algn="ctr"/>
                      <a:r>
                        <a:rPr lang="en-US" sz="1400">
                          <a:effectLst/>
                          <a:latin typeface="Centaur" panose="02030504050205020304" pitchFamily="18" charset="0"/>
                        </a:rPr>
                        <a:t>Lat</a:t>
                      </a:r>
                      <a:endParaRPr lang="en-US" sz="1400">
                        <a:solidFill>
                          <a:schemeClr val="tx2"/>
                        </a:solidFill>
                        <a:effectLst/>
                        <a:latin typeface="Centaur" panose="02030504050205020304" pitchFamily="18" charset="0"/>
                      </a:endParaRPr>
                    </a:p>
                  </a:txBody>
                  <a:tcPr marL="76593" marR="76593" marT="15957" marB="15957" anchor="ctr"/>
                </a:tc>
                <a:tc>
                  <a:txBody>
                    <a:bodyPr/>
                    <a:lstStyle/>
                    <a:p>
                      <a:pPr algn="ctr"/>
                      <a:r>
                        <a:rPr lang="en-US" sz="1400" dirty="0">
                          <a:effectLst/>
                          <a:latin typeface="Centaur" panose="02030504050205020304" pitchFamily="18" charset="0"/>
                        </a:rPr>
                        <a:t>Long</a:t>
                      </a:r>
                      <a:endParaRPr lang="en-US" sz="1400" dirty="0">
                        <a:solidFill>
                          <a:schemeClr val="tx2"/>
                        </a:solidFill>
                        <a:effectLst/>
                        <a:latin typeface="Centaur" panose="02030504050205020304" pitchFamily="18" charset="0"/>
                      </a:endParaRPr>
                    </a:p>
                  </a:txBody>
                  <a:tcPr marL="76593" marR="76593" marT="15957" marB="15957" anchor="ctr"/>
                </a:tc>
                <a:extLst>
                  <a:ext uri="{0D108BD9-81ED-4DB2-BD59-A6C34878D82A}">
                    <a16:rowId xmlns:a16="http://schemas.microsoft.com/office/drawing/2014/main" xmlns="" val="4205058629"/>
                  </a:ext>
                </a:extLst>
              </a:tr>
              <a:tr h="454511">
                <a:tc>
                  <a:txBody>
                    <a:bodyPr/>
                    <a:lstStyle/>
                    <a:p>
                      <a:pPr algn="ctr"/>
                      <a:r>
                        <a:rPr lang="en-US" sz="1400" dirty="0">
                          <a:effectLst/>
                          <a:latin typeface="Centaur" panose="02030504050205020304" pitchFamily="18" charset="0"/>
                        </a:rPr>
                        <a:t>CCAFS LC-40</a:t>
                      </a:r>
                      <a:endParaRPr lang="en-US" sz="1400" b="0" dirty="0">
                        <a:solidFill>
                          <a:schemeClr val="tx2"/>
                        </a:solidFill>
                        <a:effectLst/>
                        <a:latin typeface="Centaur" panose="02030504050205020304" pitchFamily="18" charset="0"/>
                      </a:endParaRPr>
                    </a:p>
                  </a:txBody>
                  <a:tcPr marL="76593" marR="76593" marT="15957" marB="15957" anchor="ctr"/>
                </a:tc>
                <a:tc>
                  <a:txBody>
                    <a:bodyPr/>
                    <a:lstStyle/>
                    <a:p>
                      <a:pPr algn="ctr"/>
                      <a:r>
                        <a:rPr lang="x-none" sz="1400" dirty="0">
                          <a:effectLst/>
                          <a:latin typeface="Centaur" panose="02030504050205020304" pitchFamily="18" charset="0"/>
                        </a:rPr>
                        <a:t>28.56230197</a:t>
                      </a:r>
                      <a:endParaRPr lang="x-none" sz="1400" b="0" dirty="0">
                        <a:solidFill>
                          <a:schemeClr val="tx2"/>
                        </a:solidFill>
                        <a:effectLst/>
                        <a:latin typeface="Centaur" panose="02030504050205020304" pitchFamily="18" charset="0"/>
                      </a:endParaRPr>
                    </a:p>
                  </a:txBody>
                  <a:tcPr marL="76593" marR="76593" marT="15957" marB="15957" anchor="ctr"/>
                </a:tc>
                <a:tc>
                  <a:txBody>
                    <a:bodyPr/>
                    <a:lstStyle/>
                    <a:p>
                      <a:pPr algn="ctr"/>
                      <a:r>
                        <a:rPr lang="x-none" sz="1400">
                          <a:effectLst/>
                          <a:latin typeface="Centaur" panose="02030504050205020304" pitchFamily="18" charset="0"/>
                        </a:rPr>
                        <a:t>-80.57735648</a:t>
                      </a:r>
                      <a:endParaRPr lang="x-none" sz="1400" b="0">
                        <a:solidFill>
                          <a:schemeClr val="tx2"/>
                        </a:solidFill>
                        <a:effectLst/>
                        <a:latin typeface="Centaur" panose="02030504050205020304" pitchFamily="18" charset="0"/>
                      </a:endParaRPr>
                    </a:p>
                  </a:txBody>
                  <a:tcPr marL="76593" marR="76593" marT="15957" marB="15957" anchor="ctr"/>
                </a:tc>
                <a:extLst>
                  <a:ext uri="{0D108BD9-81ED-4DB2-BD59-A6C34878D82A}">
                    <a16:rowId xmlns:a16="http://schemas.microsoft.com/office/drawing/2014/main" xmlns="" val="2165595411"/>
                  </a:ext>
                </a:extLst>
              </a:tr>
              <a:tr h="454511">
                <a:tc>
                  <a:txBody>
                    <a:bodyPr/>
                    <a:lstStyle/>
                    <a:p>
                      <a:pPr algn="ctr"/>
                      <a:r>
                        <a:rPr lang="en-US" sz="1400" dirty="0">
                          <a:effectLst/>
                          <a:latin typeface="Centaur" panose="02030504050205020304" pitchFamily="18" charset="0"/>
                        </a:rPr>
                        <a:t>CCAFS SLC-40</a:t>
                      </a:r>
                      <a:endParaRPr lang="en-US" sz="1400" b="0" dirty="0">
                        <a:solidFill>
                          <a:schemeClr val="tx2"/>
                        </a:solidFill>
                        <a:effectLst/>
                        <a:latin typeface="Centaur" panose="02030504050205020304" pitchFamily="18" charset="0"/>
                      </a:endParaRPr>
                    </a:p>
                  </a:txBody>
                  <a:tcPr marL="76593" marR="76593" marT="15957" marB="15957" anchor="ctr"/>
                </a:tc>
                <a:tc>
                  <a:txBody>
                    <a:bodyPr/>
                    <a:lstStyle/>
                    <a:p>
                      <a:pPr algn="ctr"/>
                      <a:r>
                        <a:rPr lang="x-none" sz="1400" dirty="0">
                          <a:effectLst/>
                          <a:latin typeface="Centaur" panose="02030504050205020304" pitchFamily="18" charset="0"/>
                        </a:rPr>
                        <a:t>28.56319718</a:t>
                      </a:r>
                      <a:endParaRPr lang="x-none" sz="1400" b="0" dirty="0">
                        <a:solidFill>
                          <a:schemeClr val="tx2"/>
                        </a:solidFill>
                        <a:effectLst/>
                        <a:latin typeface="Centaur" panose="02030504050205020304" pitchFamily="18" charset="0"/>
                      </a:endParaRPr>
                    </a:p>
                  </a:txBody>
                  <a:tcPr marL="76593" marR="76593" marT="15957" marB="15957" anchor="ctr"/>
                </a:tc>
                <a:tc>
                  <a:txBody>
                    <a:bodyPr/>
                    <a:lstStyle/>
                    <a:p>
                      <a:pPr algn="ctr"/>
                      <a:r>
                        <a:rPr lang="x-none" sz="1400" dirty="0">
                          <a:effectLst/>
                          <a:latin typeface="Centaur" panose="02030504050205020304" pitchFamily="18" charset="0"/>
                        </a:rPr>
                        <a:t>-80.57682003</a:t>
                      </a:r>
                      <a:endParaRPr lang="x-none" sz="1400" b="0" dirty="0">
                        <a:solidFill>
                          <a:schemeClr val="tx2"/>
                        </a:solidFill>
                        <a:effectLst/>
                        <a:latin typeface="Centaur" panose="02030504050205020304" pitchFamily="18" charset="0"/>
                      </a:endParaRPr>
                    </a:p>
                  </a:txBody>
                  <a:tcPr marL="76593" marR="76593" marT="15957" marB="15957" anchor="ctr"/>
                </a:tc>
                <a:extLst>
                  <a:ext uri="{0D108BD9-81ED-4DB2-BD59-A6C34878D82A}">
                    <a16:rowId xmlns:a16="http://schemas.microsoft.com/office/drawing/2014/main" xmlns="" val="4198552269"/>
                  </a:ext>
                </a:extLst>
              </a:tr>
              <a:tr h="454511">
                <a:tc>
                  <a:txBody>
                    <a:bodyPr/>
                    <a:lstStyle/>
                    <a:p>
                      <a:pPr algn="ctr"/>
                      <a:r>
                        <a:rPr lang="en-US" sz="1400">
                          <a:effectLst/>
                          <a:latin typeface="Centaur" panose="02030504050205020304" pitchFamily="18" charset="0"/>
                        </a:rPr>
                        <a:t>KSC LC-39A</a:t>
                      </a:r>
                      <a:endParaRPr lang="en-US" sz="1400" b="0">
                        <a:solidFill>
                          <a:schemeClr val="tx2"/>
                        </a:solidFill>
                        <a:effectLst/>
                        <a:latin typeface="Centaur" panose="02030504050205020304" pitchFamily="18" charset="0"/>
                      </a:endParaRPr>
                    </a:p>
                  </a:txBody>
                  <a:tcPr marL="76593" marR="76593" marT="15957" marB="15957" anchor="ctr"/>
                </a:tc>
                <a:tc>
                  <a:txBody>
                    <a:bodyPr/>
                    <a:lstStyle/>
                    <a:p>
                      <a:pPr algn="ctr"/>
                      <a:r>
                        <a:rPr lang="x-none" sz="1400" dirty="0">
                          <a:effectLst/>
                          <a:latin typeface="Centaur" panose="02030504050205020304" pitchFamily="18" charset="0"/>
                        </a:rPr>
                        <a:t>28.57325457</a:t>
                      </a:r>
                      <a:endParaRPr lang="x-none" sz="1400" b="0" dirty="0">
                        <a:solidFill>
                          <a:schemeClr val="tx2"/>
                        </a:solidFill>
                        <a:effectLst/>
                        <a:latin typeface="Centaur" panose="02030504050205020304" pitchFamily="18" charset="0"/>
                      </a:endParaRPr>
                    </a:p>
                  </a:txBody>
                  <a:tcPr marL="76593" marR="76593" marT="15957" marB="15957" anchor="ctr"/>
                </a:tc>
                <a:tc>
                  <a:txBody>
                    <a:bodyPr/>
                    <a:lstStyle/>
                    <a:p>
                      <a:pPr algn="ctr"/>
                      <a:r>
                        <a:rPr lang="x-none" sz="1400" dirty="0">
                          <a:effectLst/>
                          <a:latin typeface="Centaur" panose="02030504050205020304" pitchFamily="18" charset="0"/>
                        </a:rPr>
                        <a:t>-80.64689529</a:t>
                      </a:r>
                      <a:endParaRPr lang="x-none" sz="1400" b="0" dirty="0">
                        <a:solidFill>
                          <a:schemeClr val="tx2"/>
                        </a:solidFill>
                        <a:effectLst/>
                        <a:latin typeface="Centaur" panose="02030504050205020304" pitchFamily="18" charset="0"/>
                      </a:endParaRPr>
                    </a:p>
                  </a:txBody>
                  <a:tcPr marL="76593" marR="76593" marT="15957" marB="15957" anchor="ctr"/>
                </a:tc>
                <a:extLst>
                  <a:ext uri="{0D108BD9-81ED-4DB2-BD59-A6C34878D82A}">
                    <a16:rowId xmlns:a16="http://schemas.microsoft.com/office/drawing/2014/main" xmlns="" val="3870405854"/>
                  </a:ext>
                </a:extLst>
              </a:tr>
              <a:tr h="454511">
                <a:tc>
                  <a:txBody>
                    <a:bodyPr/>
                    <a:lstStyle/>
                    <a:p>
                      <a:pPr algn="ctr"/>
                      <a:r>
                        <a:rPr lang="en-US" sz="1400" dirty="0">
                          <a:effectLst/>
                          <a:latin typeface="Centaur" panose="02030504050205020304" pitchFamily="18" charset="0"/>
                        </a:rPr>
                        <a:t>VAFB SLC-4E</a:t>
                      </a:r>
                      <a:endParaRPr lang="en-US" sz="1400" dirty="0">
                        <a:solidFill>
                          <a:schemeClr val="accent1"/>
                        </a:solidFill>
                        <a:effectLst/>
                        <a:latin typeface="Centaur" panose="02030504050205020304" pitchFamily="18" charset="0"/>
                      </a:endParaRPr>
                    </a:p>
                  </a:txBody>
                  <a:tcPr marL="76593" marR="76593" marT="15957" marB="15957" anchor="ctr"/>
                </a:tc>
                <a:tc>
                  <a:txBody>
                    <a:bodyPr/>
                    <a:lstStyle/>
                    <a:p>
                      <a:pPr algn="ctr"/>
                      <a:r>
                        <a:rPr lang="x-none" sz="1400" dirty="0">
                          <a:effectLst/>
                          <a:latin typeface="Centaur" panose="02030504050205020304" pitchFamily="18" charset="0"/>
                        </a:rPr>
                        <a:t>34.63283416</a:t>
                      </a:r>
                      <a:endParaRPr lang="x-none" sz="1400" dirty="0">
                        <a:solidFill>
                          <a:schemeClr val="accent1"/>
                        </a:solidFill>
                        <a:effectLst/>
                        <a:latin typeface="Centaur" panose="02030504050205020304" pitchFamily="18" charset="0"/>
                      </a:endParaRPr>
                    </a:p>
                  </a:txBody>
                  <a:tcPr marL="76593" marR="76593" marT="15957" marB="15957" anchor="ctr"/>
                </a:tc>
                <a:tc>
                  <a:txBody>
                    <a:bodyPr/>
                    <a:lstStyle/>
                    <a:p>
                      <a:pPr algn="ctr"/>
                      <a:r>
                        <a:rPr lang="x-none" sz="1400" dirty="0">
                          <a:effectLst/>
                          <a:latin typeface="Centaur" panose="02030504050205020304" pitchFamily="18" charset="0"/>
                        </a:rPr>
                        <a:t>-120.6107455</a:t>
                      </a:r>
                      <a:endParaRPr lang="x-none" sz="1400" dirty="0">
                        <a:solidFill>
                          <a:schemeClr val="accent1"/>
                        </a:solidFill>
                        <a:effectLst/>
                        <a:latin typeface="Centaur" panose="02030504050205020304" pitchFamily="18" charset="0"/>
                      </a:endParaRPr>
                    </a:p>
                  </a:txBody>
                  <a:tcPr marL="76593" marR="76593" marT="15957" marB="15957" anchor="ctr"/>
                </a:tc>
                <a:extLst>
                  <a:ext uri="{0D108BD9-81ED-4DB2-BD59-A6C34878D82A}">
                    <a16:rowId xmlns:a16="http://schemas.microsoft.com/office/drawing/2014/main" xmlns="" val="3973654145"/>
                  </a:ext>
                </a:extLst>
              </a:tr>
            </a:tbl>
          </a:graphicData>
        </a:graphic>
      </p:graphicFrame>
      <p:pic>
        <p:nvPicPr>
          <p:cNvPr id="7" name="Picture 6" descr="Map&#10;&#10;Description automatically generated">
            <a:extLst>
              <a:ext uri="{FF2B5EF4-FFF2-40B4-BE49-F238E27FC236}">
                <a16:creationId xmlns:a16="http://schemas.microsoft.com/office/drawing/2014/main" xmlns="" id="{616B6A78-493B-C46D-990D-DFB2069299C8}"/>
              </a:ext>
            </a:extLst>
          </p:cNvPr>
          <p:cNvPicPr>
            <a:picLocks noChangeAspect="1"/>
          </p:cNvPicPr>
          <p:nvPr/>
        </p:nvPicPr>
        <p:blipFill>
          <a:blip r:embed="rId3"/>
          <a:stretch>
            <a:fillRect/>
          </a:stretch>
        </p:blipFill>
        <p:spPr>
          <a:xfrm>
            <a:off x="4755379" y="1456118"/>
            <a:ext cx="7178389" cy="400159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36</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351280"/>
            <a:ext cx="4696069" cy="4825683"/>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tx2"/>
                </a:solidFill>
                <a:latin typeface="Centaur" panose="02030504050205020304" pitchFamily="18" charset="0"/>
              </a:rPr>
              <a:t>From the color labels, we can easily see </a:t>
            </a:r>
          </a:p>
          <a:p>
            <a:pPr lvl="1">
              <a:lnSpc>
                <a:spcPct val="100000"/>
              </a:lnSpc>
              <a:spcBef>
                <a:spcPts val="1400"/>
              </a:spcBef>
              <a:buFont typeface="Wingdings" panose="05000000000000000000" pitchFamily="2" charset="2"/>
              <a:buChar char="§"/>
            </a:pPr>
            <a:r>
              <a:rPr lang="en-US" sz="2000" dirty="0">
                <a:solidFill>
                  <a:schemeClr val="tx2"/>
                </a:solidFill>
                <a:latin typeface="Centaur" panose="02030504050205020304" pitchFamily="18" charset="0"/>
              </a:rPr>
              <a:t>KSC LC-39A has a rather higher success rate</a:t>
            </a:r>
          </a:p>
          <a:p>
            <a:pPr lvl="1">
              <a:lnSpc>
                <a:spcPct val="100000"/>
              </a:lnSpc>
              <a:spcBef>
                <a:spcPts val="1400"/>
              </a:spcBef>
              <a:buFont typeface="Wingdings" panose="05000000000000000000" pitchFamily="2" charset="2"/>
              <a:buChar char="§"/>
            </a:pPr>
            <a:r>
              <a:rPr lang="en-US" sz="2000" dirty="0">
                <a:solidFill>
                  <a:schemeClr val="tx2"/>
                </a:solidFill>
                <a:latin typeface="Centaur" panose="02030504050205020304" pitchFamily="18" charset="0"/>
              </a:rPr>
              <a:t>Whereas CCAFS LC-40 and CCAFS SLC-40 have much lower rate</a:t>
            </a: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Display Launch Outcome by </a:t>
            </a:r>
            <a:r>
              <a:rPr lang="en-US" dirty="0" smtClean="0">
                <a:solidFill>
                  <a:srgbClr val="0B49CB"/>
                </a:solidFill>
                <a:latin typeface="Centaur" panose="02030504050205020304" pitchFamily="18" charset="0"/>
              </a:rPr>
              <a:t>Color	</a:t>
            </a:r>
            <a:endParaRPr lang="en-US" dirty="0">
              <a:solidFill>
                <a:srgbClr val="0B49CB"/>
              </a:solidFill>
              <a:latin typeface="Centaur" panose="02030504050205020304" pitchFamily="18" charset="0"/>
            </a:endParaRPr>
          </a:p>
        </p:txBody>
      </p:sp>
      <p:pic>
        <p:nvPicPr>
          <p:cNvPr id="6" name="Picture 5" descr="Map&#10;&#10;Description automatically generated">
            <a:extLst>
              <a:ext uri="{FF2B5EF4-FFF2-40B4-BE49-F238E27FC236}">
                <a16:creationId xmlns:a16="http://schemas.microsoft.com/office/drawing/2014/main" xmlns="" id="{7097AC19-BAB1-FC50-8B17-9E6EBFED230C}"/>
              </a:ext>
            </a:extLst>
          </p:cNvPr>
          <p:cNvPicPr>
            <a:picLocks noChangeAspect="1"/>
          </p:cNvPicPr>
          <p:nvPr/>
        </p:nvPicPr>
        <p:blipFill rotWithShape="1">
          <a:blip r:embed="rId3"/>
          <a:srcRect l="6060" t="8427" r="46233" b="3349"/>
          <a:stretch/>
        </p:blipFill>
        <p:spPr>
          <a:xfrm>
            <a:off x="5930154" y="1646814"/>
            <a:ext cx="2554942" cy="2076727"/>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xmlns="" id="{A5FC31D2-01F6-1387-8E40-A64CEDD3D05F}"/>
              </a:ext>
            </a:extLst>
          </p:cNvPr>
          <p:cNvPicPr>
            <a:picLocks noChangeAspect="1"/>
          </p:cNvPicPr>
          <p:nvPr/>
        </p:nvPicPr>
        <p:blipFill rotWithShape="1">
          <a:blip r:embed="rId4"/>
          <a:srcRect l="19711" r="32708"/>
          <a:stretch/>
        </p:blipFill>
        <p:spPr>
          <a:xfrm>
            <a:off x="8737393" y="3979581"/>
            <a:ext cx="2548218" cy="2076727"/>
          </a:xfrm>
          <a:prstGeom prst="rect">
            <a:avLst/>
          </a:prstGeom>
        </p:spPr>
      </p:pic>
      <p:pic>
        <p:nvPicPr>
          <p:cNvPr id="9" name="Picture 8" descr="Diagram, schematic&#10;&#10;Description automatically generated">
            <a:extLst>
              <a:ext uri="{FF2B5EF4-FFF2-40B4-BE49-F238E27FC236}">
                <a16:creationId xmlns:a16="http://schemas.microsoft.com/office/drawing/2014/main" xmlns="" id="{9BFEB79D-2CA1-0F10-C237-5361E2879158}"/>
              </a:ext>
            </a:extLst>
          </p:cNvPr>
          <p:cNvPicPr>
            <a:picLocks noChangeAspect="1"/>
          </p:cNvPicPr>
          <p:nvPr/>
        </p:nvPicPr>
        <p:blipFill rotWithShape="1">
          <a:blip r:embed="rId5"/>
          <a:srcRect l="23152" t="11046" r="23746" b="-29"/>
          <a:stretch/>
        </p:blipFill>
        <p:spPr>
          <a:xfrm>
            <a:off x="5930153" y="3979581"/>
            <a:ext cx="2554942" cy="2081256"/>
          </a:xfrm>
          <a:prstGeom prst="rect">
            <a:avLst/>
          </a:prstGeom>
        </p:spPr>
      </p:pic>
      <p:pic>
        <p:nvPicPr>
          <p:cNvPr id="10" name="Picture 9" descr="Map&#10;&#10;Description automatically generated">
            <a:extLst>
              <a:ext uri="{FF2B5EF4-FFF2-40B4-BE49-F238E27FC236}">
                <a16:creationId xmlns:a16="http://schemas.microsoft.com/office/drawing/2014/main" xmlns="" id="{F7061C86-C22C-A461-6364-43F9CBCF5375}"/>
              </a:ext>
            </a:extLst>
          </p:cNvPr>
          <p:cNvPicPr>
            <a:picLocks noChangeAspect="1"/>
          </p:cNvPicPr>
          <p:nvPr/>
        </p:nvPicPr>
        <p:blipFill rotWithShape="1">
          <a:blip r:embed="rId6"/>
          <a:srcRect l="23146" t="4799" r="42043" b="2351"/>
          <a:stretch/>
        </p:blipFill>
        <p:spPr>
          <a:xfrm>
            <a:off x="8737393" y="1632817"/>
            <a:ext cx="2548218" cy="209072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37</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330960"/>
            <a:ext cx="4228710" cy="467455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entaur" panose="02030504050205020304" pitchFamily="18" charset="0"/>
              </a:rPr>
              <a:t>The distance from KSC LC-39A to the nearest shuttle landing facility is about 4.16 km.</a:t>
            </a:r>
          </a:p>
          <a:p>
            <a:pPr>
              <a:lnSpc>
                <a:spcPct val="100000"/>
              </a:lnSpc>
              <a:spcBef>
                <a:spcPts val="1400"/>
              </a:spcBef>
            </a:pPr>
            <a:r>
              <a:rPr lang="en-US" sz="2200" dirty="0">
                <a:solidFill>
                  <a:schemeClr val="accent3">
                    <a:lumMod val="25000"/>
                  </a:schemeClr>
                </a:solidFill>
                <a:latin typeface="Centaur" panose="02030504050205020304" pitchFamily="18" charset="0"/>
              </a:rPr>
              <a:t>The distance from KSC LC-39A to the nearest highway is less than 1 km.</a:t>
            </a:r>
          </a:p>
          <a:p>
            <a:pPr>
              <a:lnSpc>
                <a:spcPct val="100000"/>
              </a:lnSpc>
              <a:spcBef>
                <a:spcPts val="1400"/>
              </a:spcBef>
            </a:pPr>
            <a:r>
              <a:rPr lang="en-US" sz="2200" dirty="0">
                <a:solidFill>
                  <a:schemeClr val="accent3">
                    <a:lumMod val="25000"/>
                  </a:schemeClr>
                </a:solidFill>
                <a:latin typeface="Centaur" panose="02030504050205020304" pitchFamily="18" charset="0"/>
              </a:rPr>
              <a:t>The distance from KSC LC-39A to the coastline is around 6.5 km.</a:t>
            </a: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Show Distance to Proximities</a:t>
            </a:r>
          </a:p>
        </p:txBody>
      </p:sp>
      <p:pic>
        <p:nvPicPr>
          <p:cNvPr id="6" name="Picture 5" descr="Diagram&#10;&#10;Description automatically generated">
            <a:extLst>
              <a:ext uri="{FF2B5EF4-FFF2-40B4-BE49-F238E27FC236}">
                <a16:creationId xmlns:a16="http://schemas.microsoft.com/office/drawing/2014/main" xmlns="" id="{99B600DD-C353-5D77-2FA4-87CD3A40DFCD}"/>
              </a:ext>
            </a:extLst>
          </p:cNvPr>
          <p:cNvPicPr>
            <a:picLocks noChangeAspect="1"/>
          </p:cNvPicPr>
          <p:nvPr/>
        </p:nvPicPr>
        <p:blipFill>
          <a:blip r:embed="rId3"/>
          <a:stretch>
            <a:fillRect/>
          </a:stretch>
        </p:blipFill>
        <p:spPr>
          <a:xfrm>
            <a:off x="5207449" y="1381444"/>
            <a:ext cx="6519699" cy="462406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39</a:t>
            </a:fld>
            <a:endParaRPr lang="en-US">
              <a:latin typeface="Centaur" panose="02030504050205020304" pitchFamily="18"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Total Success Launches for All Sites</a:t>
            </a:r>
          </a:p>
        </p:txBody>
      </p:sp>
      <p:sp>
        <p:nvSpPr>
          <p:cNvPr id="6" name="TextBox 5">
            <a:extLst>
              <a:ext uri="{FF2B5EF4-FFF2-40B4-BE49-F238E27FC236}">
                <a16:creationId xmlns:a16="http://schemas.microsoft.com/office/drawing/2014/main" xmlns="" id="{8C481D10-6A36-4507-FF23-C37E5DF61005}"/>
              </a:ext>
            </a:extLst>
          </p:cNvPr>
          <p:cNvSpPr txBox="1"/>
          <p:nvPr/>
        </p:nvSpPr>
        <p:spPr>
          <a:xfrm>
            <a:off x="770011" y="1375685"/>
            <a:ext cx="4470407" cy="1692771"/>
          </a:xfrm>
          <a:prstGeom prst="rect">
            <a:avLst/>
          </a:prstGeom>
          <a:noFill/>
        </p:spPr>
        <p:txBody>
          <a:bodyPr wrap="square">
            <a:spAutoFit/>
          </a:bodyPr>
          <a:lstStyle/>
          <a:p>
            <a:pPr rtl="0" eaLnBrk="1" fontAlgn="ctr" latinLnBrk="0" hangingPunct="1"/>
            <a:r>
              <a:rPr lang="en-US" sz="2400" b="1" i="0" u="none" strike="noStrike" kern="1200" dirty="0">
                <a:solidFill>
                  <a:schemeClr val="tx2"/>
                </a:solidFill>
                <a:effectLst/>
                <a:latin typeface="Centaur" panose="02030504050205020304" pitchFamily="18" charset="0"/>
              </a:rPr>
              <a:t>Total Success Launches for All Sites </a:t>
            </a:r>
            <a:r>
              <a:rPr lang="en-US" sz="2400" b="1" i="0" u="none" strike="noStrike" kern="1200" dirty="0" smtClean="0">
                <a:solidFill>
                  <a:schemeClr val="tx2"/>
                </a:solidFill>
                <a:effectLst/>
                <a:latin typeface="Centaur" panose="02030504050205020304" pitchFamily="18" charset="0"/>
              </a:rPr>
              <a:t>is</a:t>
            </a:r>
            <a:endParaRPr lang="en-US" sz="2400" b="1" i="0" u="none" strike="noStrike" kern="1200" dirty="0">
              <a:solidFill>
                <a:schemeClr val="tx2"/>
              </a:solidFill>
              <a:effectLst/>
              <a:latin typeface="Centaur" panose="02030504050205020304" pitchFamily="18" charset="0"/>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Centaur" panose="02030504050205020304" pitchFamily="18" charset="0"/>
              </a:rPr>
              <a:t>CCAFS LC-40: 29.2%</a:t>
            </a:r>
            <a:endParaRPr lang="x-none" sz="2000" b="0" i="0" u="none" strike="noStrike" kern="1200" dirty="0">
              <a:solidFill>
                <a:schemeClr val="tx2"/>
              </a:solidFill>
              <a:effectLst/>
              <a:latin typeface="Centaur" panose="02030504050205020304" pitchFamily="18" charset="0"/>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Centaur" panose="02030504050205020304" pitchFamily="18" charset="0"/>
              </a:rPr>
              <a:t>VAFB SLC-4E: 16.7%</a:t>
            </a:r>
            <a:endParaRPr lang="x-none" sz="2000" b="0" i="0" u="none" strike="noStrike" kern="1200" dirty="0">
              <a:solidFill>
                <a:schemeClr val="tx2"/>
              </a:solidFill>
              <a:effectLst/>
              <a:latin typeface="Centaur" panose="02030504050205020304" pitchFamily="18" charset="0"/>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Centaur" panose="02030504050205020304" pitchFamily="18" charset="0"/>
              </a:rPr>
              <a:t>KSC LC-39A: 41.7%</a:t>
            </a:r>
            <a:endParaRPr lang="x-none" sz="2000" b="0" i="0" u="none" strike="noStrike" kern="1200" dirty="0">
              <a:solidFill>
                <a:schemeClr val="tx2"/>
              </a:solidFill>
              <a:effectLst/>
              <a:latin typeface="Centaur" panose="02030504050205020304" pitchFamily="18" charset="0"/>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Centaur" panose="02030504050205020304" pitchFamily="18" charset="0"/>
              </a:rPr>
              <a:t>CCAFS SLC-40: 12.5%</a:t>
            </a:r>
          </a:p>
        </p:txBody>
      </p:sp>
      <p:pic>
        <p:nvPicPr>
          <p:cNvPr id="7" name="Picture 6">
            <a:extLst>
              <a:ext uri="{FF2B5EF4-FFF2-40B4-BE49-F238E27FC236}">
                <a16:creationId xmlns:a16="http://schemas.microsoft.com/office/drawing/2014/main" xmlns="" id="{A55E1A9A-A6A7-B9DA-5108-3E5DE55BEE99}"/>
              </a:ext>
            </a:extLst>
          </p:cNvPr>
          <p:cNvPicPr>
            <a:picLocks noChangeAspect="1"/>
          </p:cNvPicPr>
          <p:nvPr/>
        </p:nvPicPr>
        <p:blipFill>
          <a:blip r:embed="rId3"/>
          <a:stretch>
            <a:fillRect/>
          </a:stretch>
        </p:blipFill>
        <p:spPr>
          <a:xfrm>
            <a:off x="5575698" y="1464303"/>
            <a:ext cx="6045193" cy="445813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Introduction</a:t>
            </a: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412240"/>
            <a:ext cx="9321771" cy="5014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sz="2200" b="1" dirty="0">
                <a:solidFill>
                  <a:schemeClr val="accent3">
                    <a:lumMod val="25000"/>
                  </a:schemeClr>
                </a:solidFill>
                <a:latin typeface="Centaur" panose="02030504050205020304" pitchFamily="18" charset="0"/>
              </a:rPr>
              <a:t>Project background and </a:t>
            </a:r>
            <a:r>
              <a:rPr lang="en-US" sz="2200" b="1" dirty="0" smtClean="0">
                <a:solidFill>
                  <a:schemeClr val="accent3">
                    <a:lumMod val="25000"/>
                  </a:schemeClr>
                </a:solidFill>
                <a:latin typeface="Centaur" panose="02030504050205020304" pitchFamily="18" charset="0"/>
              </a:rPr>
              <a:t>context</a:t>
            </a:r>
          </a:p>
          <a:p>
            <a:pPr marL="457200" lvl="1" indent="0">
              <a:spcBef>
                <a:spcPts val="0"/>
              </a:spcBef>
              <a:buNone/>
            </a:pPr>
            <a:r>
              <a:rPr lang="en-US" sz="2000" dirty="0" err="1" smtClean="0">
                <a:solidFill>
                  <a:schemeClr val="accent3">
                    <a:lumMod val="25000"/>
                  </a:schemeClr>
                </a:solidFill>
                <a:latin typeface="Centaur" panose="02030504050205020304" pitchFamily="18" charset="0"/>
              </a:rPr>
              <a:t>SpaceY</a:t>
            </a:r>
            <a:r>
              <a:rPr lang="en-US" sz="2000" dirty="0" smtClean="0">
                <a:solidFill>
                  <a:schemeClr val="accent3">
                    <a:lumMod val="25000"/>
                  </a:schemeClr>
                </a:solidFill>
                <a:latin typeface="Centaur" panose="02030504050205020304" pitchFamily="18" charset="0"/>
              </a:rPr>
              <a:t>, </a:t>
            </a:r>
            <a:r>
              <a:rPr lang="en-US" sz="2000" dirty="0">
                <a:solidFill>
                  <a:schemeClr val="accent3">
                    <a:lumMod val="25000"/>
                  </a:schemeClr>
                </a:solidFill>
                <a:latin typeface="Centaur" panose="02030504050205020304" pitchFamily="18" charset="0"/>
              </a:rPr>
              <a:t>a leader in the space industry, strives to make space travel affordable for everyone. Its accomplishments include sending spacecraft to the international space station, launching a satellite constellation that provides internet access and sending manned missions to space. </a:t>
            </a:r>
            <a:r>
              <a:rPr lang="en-US" sz="2000" dirty="0" err="1" smtClean="0">
                <a:solidFill>
                  <a:schemeClr val="accent3">
                    <a:lumMod val="25000"/>
                  </a:schemeClr>
                </a:solidFill>
                <a:latin typeface="Centaur" panose="02030504050205020304" pitchFamily="18" charset="0"/>
              </a:rPr>
              <a:t>SpaceY</a:t>
            </a:r>
            <a:r>
              <a:rPr lang="en-US" sz="2000" dirty="0" smtClean="0">
                <a:solidFill>
                  <a:schemeClr val="accent3">
                    <a:lumMod val="25000"/>
                  </a:schemeClr>
                </a:solidFill>
                <a:latin typeface="Centaur" panose="02030504050205020304" pitchFamily="18" charset="0"/>
              </a:rPr>
              <a:t> </a:t>
            </a:r>
            <a:r>
              <a:rPr lang="en-US" sz="2000" dirty="0">
                <a:solidFill>
                  <a:schemeClr val="accent3">
                    <a:lumMod val="25000"/>
                  </a:schemeClr>
                </a:solidFill>
                <a:latin typeface="Centaur" panose="02030504050205020304" pitchFamily="18" charset="0"/>
              </a:rPr>
              <a:t>can do this because the rocket launches are relatively inexpensive ($62 million per launch) due to its novel reuse of the first stage of its Falcon 9 rocket. Other providers, which are not able to reuse the first stage, cost upwards of $165 million each. By determining if the first stage will land, we can determine the price of the launch. To do this, we can use public data and machine learning models to predict whether </a:t>
            </a:r>
            <a:r>
              <a:rPr lang="en-US" sz="2000" dirty="0" err="1">
                <a:solidFill>
                  <a:schemeClr val="accent3">
                    <a:lumMod val="25000"/>
                  </a:schemeClr>
                </a:solidFill>
                <a:latin typeface="Centaur" panose="02030504050205020304" pitchFamily="18" charset="0"/>
              </a:rPr>
              <a:t>SpaceX</a:t>
            </a:r>
            <a:r>
              <a:rPr lang="en-US" sz="2000" dirty="0">
                <a:solidFill>
                  <a:schemeClr val="accent3">
                    <a:lumMod val="25000"/>
                  </a:schemeClr>
                </a:solidFill>
                <a:latin typeface="Centaur" panose="02030504050205020304" pitchFamily="18" charset="0"/>
              </a:rPr>
              <a:t> – or a competing company – can reuse the first </a:t>
            </a:r>
            <a:r>
              <a:rPr lang="en-US" sz="2000" dirty="0" smtClean="0">
                <a:solidFill>
                  <a:schemeClr val="accent3">
                    <a:lumMod val="25000"/>
                  </a:schemeClr>
                </a:solidFill>
                <a:latin typeface="Centaur" panose="02030504050205020304" pitchFamily="18" charset="0"/>
              </a:rPr>
              <a:t>stage.</a:t>
            </a:r>
          </a:p>
          <a:p>
            <a:pPr marL="0" indent="0">
              <a:spcBef>
                <a:spcPts val="0"/>
              </a:spcBef>
              <a:buNone/>
            </a:pPr>
            <a:r>
              <a:rPr lang="en-US" sz="2200" b="1" dirty="0" smtClean="0">
                <a:solidFill>
                  <a:schemeClr val="accent3">
                    <a:lumMod val="25000"/>
                  </a:schemeClr>
                </a:solidFill>
                <a:latin typeface="Centaur" panose="02030504050205020304" pitchFamily="18" charset="0"/>
              </a:rPr>
              <a:t>Problems </a:t>
            </a:r>
            <a:r>
              <a:rPr lang="en-US" sz="2200" b="1" dirty="0">
                <a:solidFill>
                  <a:schemeClr val="accent3">
                    <a:lumMod val="25000"/>
                  </a:schemeClr>
                </a:solidFill>
                <a:latin typeface="Centaur" panose="02030504050205020304" pitchFamily="18" charset="0"/>
              </a:rPr>
              <a:t>you want to find </a:t>
            </a:r>
            <a:r>
              <a:rPr lang="en-US" sz="2200" b="1" dirty="0" smtClean="0">
                <a:solidFill>
                  <a:schemeClr val="accent3">
                    <a:lumMod val="25000"/>
                  </a:schemeClr>
                </a:solidFill>
                <a:latin typeface="Centaur" panose="02030504050205020304" pitchFamily="18" charset="0"/>
              </a:rPr>
              <a:t>answers</a:t>
            </a:r>
          </a:p>
          <a:p>
            <a:pPr marL="457200" lvl="1" indent="0">
              <a:spcBef>
                <a:spcPts val="0"/>
              </a:spcBef>
              <a:buNone/>
            </a:pPr>
            <a:r>
              <a:rPr lang="en-US" sz="2000" dirty="0">
                <a:solidFill>
                  <a:schemeClr val="accent3">
                    <a:lumMod val="25000"/>
                  </a:schemeClr>
                </a:solidFill>
                <a:latin typeface="Centaur" panose="02030504050205020304" pitchFamily="18" charset="0"/>
              </a:rPr>
              <a:t>How payload mass, launch site, number of flights, and orbits affect first-stage landing success</a:t>
            </a:r>
          </a:p>
          <a:p>
            <a:pPr marL="457200" lvl="1" indent="0">
              <a:spcBef>
                <a:spcPts val="0"/>
              </a:spcBef>
              <a:buNone/>
            </a:pPr>
            <a:r>
              <a:rPr lang="en-US" sz="2000" dirty="0">
                <a:solidFill>
                  <a:schemeClr val="accent3">
                    <a:lumMod val="25000"/>
                  </a:schemeClr>
                </a:solidFill>
                <a:latin typeface="Centaur" panose="02030504050205020304" pitchFamily="18" charset="0"/>
              </a:rPr>
              <a:t>What is the rate of successful landings over time</a:t>
            </a:r>
          </a:p>
          <a:p>
            <a:pPr marL="457200" lvl="1" indent="0">
              <a:spcBef>
                <a:spcPts val="0"/>
              </a:spcBef>
              <a:buNone/>
            </a:pPr>
            <a:r>
              <a:rPr lang="en-US" sz="2000" dirty="0">
                <a:solidFill>
                  <a:schemeClr val="accent3">
                    <a:lumMod val="25000"/>
                  </a:schemeClr>
                </a:solidFill>
                <a:latin typeface="Centaur" panose="02030504050205020304" pitchFamily="18" charset="0"/>
              </a:rPr>
              <a:t>What is the best predictive model for successful landing (binary classification)</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40</a:t>
            </a:fld>
            <a:endParaRPr lang="en-US">
              <a:latin typeface="Centaur" panose="02030504050205020304" pitchFamily="18" charset="0"/>
            </a:endParaRPr>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Success Ratio for KSC LC-39A</a:t>
            </a:r>
          </a:p>
        </p:txBody>
      </p:sp>
      <p:sp>
        <p:nvSpPr>
          <p:cNvPr id="6" name="TextBox 5">
            <a:extLst>
              <a:ext uri="{FF2B5EF4-FFF2-40B4-BE49-F238E27FC236}">
                <a16:creationId xmlns:a16="http://schemas.microsoft.com/office/drawing/2014/main" xmlns="" id="{C7F1E100-94A9-F8A4-ABDE-F472C0D3BAF8}"/>
              </a:ext>
            </a:extLst>
          </p:cNvPr>
          <p:cNvSpPr txBox="1"/>
          <p:nvPr/>
        </p:nvSpPr>
        <p:spPr>
          <a:xfrm>
            <a:off x="770010" y="1416607"/>
            <a:ext cx="3801989" cy="1015663"/>
          </a:xfrm>
          <a:prstGeom prst="rect">
            <a:avLst/>
          </a:prstGeom>
          <a:noFill/>
        </p:spPr>
        <p:txBody>
          <a:bodyPr wrap="square">
            <a:spAutoFit/>
          </a:bodyPr>
          <a:lstStyle/>
          <a:p>
            <a:pPr fontAlgn="ctr"/>
            <a:r>
              <a:rPr lang="en-US" sz="2000" b="0" i="0" u="none" strike="noStrike" kern="1200" dirty="0">
                <a:solidFill>
                  <a:schemeClr val="tx2"/>
                </a:solidFill>
                <a:effectLst/>
                <a:latin typeface="Centaur" panose="02030504050205020304" pitchFamily="18" charset="0"/>
              </a:rPr>
              <a:t>The launch site with highest launch success </a:t>
            </a:r>
            <a:r>
              <a:rPr lang="en-US" sz="2000" dirty="0">
                <a:solidFill>
                  <a:schemeClr val="tx2"/>
                </a:solidFill>
                <a:latin typeface="Centaur" panose="02030504050205020304" pitchFamily="18" charset="0"/>
              </a:rPr>
              <a:t>ratio is </a:t>
            </a:r>
            <a:r>
              <a:rPr lang="en-US" sz="2000" b="1" dirty="0">
                <a:solidFill>
                  <a:schemeClr val="tx2"/>
                </a:solidFill>
                <a:latin typeface="Centaur" panose="02030504050205020304" pitchFamily="18" charset="0"/>
              </a:rPr>
              <a:t>KSC LC-39A</a:t>
            </a:r>
            <a:r>
              <a:rPr lang="en-US" sz="2000" dirty="0" smtClean="0">
                <a:solidFill>
                  <a:schemeClr val="tx2"/>
                </a:solidFill>
                <a:latin typeface="Centaur" panose="02030504050205020304" pitchFamily="18" charset="0"/>
              </a:rPr>
              <a:t>.</a:t>
            </a:r>
            <a:endParaRPr lang="en-US" sz="2000" b="0" i="0" u="none" strike="noStrike" kern="1200" dirty="0">
              <a:solidFill>
                <a:schemeClr val="tx2"/>
              </a:solidFill>
              <a:effectLst/>
              <a:latin typeface="Centaur" panose="02030504050205020304" pitchFamily="18" charset="0"/>
            </a:endParaRPr>
          </a:p>
          <a:p>
            <a:pPr fontAlgn="ctr"/>
            <a:r>
              <a:rPr lang="en-US" sz="2000" dirty="0">
                <a:solidFill>
                  <a:schemeClr val="tx2"/>
                </a:solidFill>
                <a:latin typeface="Centaur" panose="02030504050205020304" pitchFamily="18" charset="0"/>
              </a:rPr>
              <a:t>It has a success rate of </a:t>
            </a:r>
            <a:r>
              <a:rPr lang="en-US" sz="2000" b="1" dirty="0">
                <a:solidFill>
                  <a:schemeClr val="tx2"/>
                </a:solidFill>
                <a:latin typeface="Centaur" panose="02030504050205020304" pitchFamily="18" charset="0"/>
              </a:rPr>
              <a:t>76.9%</a:t>
            </a:r>
            <a:r>
              <a:rPr lang="en-US" sz="2000" dirty="0">
                <a:solidFill>
                  <a:schemeClr val="tx2"/>
                </a:solidFill>
                <a:latin typeface="Centaur" panose="02030504050205020304" pitchFamily="18" charset="0"/>
              </a:rPr>
              <a:t>.</a:t>
            </a:r>
            <a:endParaRPr lang="en-US" sz="2000" b="0" i="0" u="none" strike="noStrike" kern="1200" dirty="0">
              <a:solidFill>
                <a:schemeClr val="tx2"/>
              </a:solidFill>
              <a:effectLst/>
              <a:latin typeface="Centaur" panose="02030504050205020304" pitchFamily="18" charset="0"/>
            </a:endParaRPr>
          </a:p>
        </p:txBody>
      </p:sp>
      <p:pic>
        <p:nvPicPr>
          <p:cNvPr id="7" name="Picture 6">
            <a:extLst>
              <a:ext uri="{FF2B5EF4-FFF2-40B4-BE49-F238E27FC236}">
                <a16:creationId xmlns:a16="http://schemas.microsoft.com/office/drawing/2014/main" xmlns="" id="{ACC50180-C2AC-0937-1458-048951D8675B}"/>
              </a:ext>
            </a:extLst>
          </p:cNvPr>
          <p:cNvPicPr>
            <a:picLocks noChangeAspect="1"/>
          </p:cNvPicPr>
          <p:nvPr/>
        </p:nvPicPr>
        <p:blipFill>
          <a:blip r:embed="rId3"/>
          <a:stretch>
            <a:fillRect/>
          </a:stretch>
        </p:blipFill>
        <p:spPr>
          <a:xfrm>
            <a:off x="5082988" y="1479911"/>
            <a:ext cx="6202623" cy="445148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41</a:t>
            </a:fld>
            <a:endParaRPr lang="en-US">
              <a:latin typeface="Centaur" panose="02030504050205020304" pitchFamily="18" charset="0"/>
            </a:endParaRPr>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341121"/>
            <a:ext cx="10414662" cy="17576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Centaur" panose="02030504050205020304" pitchFamily="18" charset="0"/>
              </a:rPr>
              <a:t>By Booster Version</a:t>
            </a:r>
          </a:p>
          <a:p>
            <a:pPr>
              <a:lnSpc>
                <a:spcPct val="100000"/>
              </a:lnSpc>
              <a:spcBef>
                <a:spcPts val="1400"/>
              </a:spcBef>
            </a:pPr>
            <a:r>
              <a:rPr lang="en-US" sz="2200" dirty="0">
                <a:solidFill>
                  <a:schemeClr val="accent3">
                    <a:lumMod val="25000"/>
                  </a:schemeClr>
                </a:solidFill>
                <a:latin typeface="Centaur" panose="02030504050205020304" pitchFamily="18" charset="0"/>
              </a:rPr>
              <a:t>Payloads between 2,000 kg and 5,000 kg have the highest success rate</a:t>
            </a:r>
          </a:p>
          <a:p>
            <a:pPr>
              <a:lnSpc>
                <a:spcPct val="100000"/>
              </a:lnSpc>
              <a:spcBef>
                <a:spcPts val="1400"/>
              </a:spcBef>
            </a:pPr>
            <a:r>
              <a:rPr lang="en-US" sz="2200" dirty="0">
                <a:solidFill>
                  <a:schemeClr val="accent3">
                    <a:lumMod val="25000"/>
                  </a:schemeClr>
                </a:solidFill>
                <a:latin typeface="Centaur" panose="02030504050205020304" pitchFamily="18" charset="0"/>
              </a:rPr>
              <a:t>1 indicating successful outcome and 0 indicating an unsuccessful outcome</a:t>
            </a: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Payload Mass and Success</a:t>
            </a:r>
          </a:p>
        </p:txBody>
      </p:sp>
      <p:pic>
        <p:nvPicPr>
          <p:cNvPr id="2" name="Picture 1"/>
          <p:cNvPicPr>
            <a:picLocks noChangeAspect="1"/>
          </p:cNvPicPr>
          <p:nvPr/>
        </p:nvPicPr>
        <p:blipFill>
          <a:blip r:embed="rId3"/>
          <a:stretch>
            <a:fillRect/>
          </a:stretch>
        </p:blipFill>
        <p:spPr>
          <a:xfrm>
            <a:off x="1234757" y="3003028"/>
            <a:ext cx="8640763" cy="34241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43</a:t>
            </a:fld>
            <a:endParaRPr lang="en-US">
              <a:latin typeface="Centaur" panose="02030504050205020304" pitchFamily="18"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Classification Accuracy</a:t>
            </a:r>
          </a:p>
        </p:txBody>
      </p:sp>
      <p:sp>
        <p:nvSpPr>
          <p:cNvPr id="6" name="TextBox 5">
            <a:extLst>
              <a:ext uri="{FF2B5EF4-FFF2-40B4-BE49-F238E27FC236}">
                <a16:creationId xmlns:a16="http://schemas.microsoft.com/office/drawing/2014/main" xmlns="" id="{B1610A50-404D-1BD1-52E1-20BC99369D48}"/>
              </a:ext>
            </a:extLst>
          </p:cNvPr>
          <p:cNvSpPr txBox="1"/>
          <p:nvPr/>
        </p:nvSpPr>
        <p:spPr>
          <a:xfrm>
            <a:off x="881771" y="1451705"/>
            <a:ext cx="3122307" cy="3631763"/>
          </a:xfrm>
          <a:prstGeom prst="rect">
            <a:avLst/>
          </a:prstGeom>
          <a:noFill/>
        </p:spPr>
        <p:txBody>
          <a:bodyPr wrap="square">
            <a:spAutoFit/>
          </a:bodyPr>
          <a:lstStyle/>
          <a:p>
            <a:pPr marL="342900" indent="-342900" fontAlgn="ctr">
              <a:buFont typeface="Arial" panose="020B0604020202020204" pitchFamily="34" charset="0"/>
              <a:buChar char="•"/>
            </a:pPr>
            <a:r>
              <a:rPr lang="en-US" sz="2000" b="1" dirty="0">
                <a:solidFill>
                  <a:schemeClr val="tx2"/>
                </a:solidFill>
                <a:latin typeface="Centaur" panose="02030504050205020304" pitchFamily="18" charset="0"/>
              </a:rPr>
              <a:t>Decision Tree model </a:t>
            </a:r>
            <a:r>
              <a:rPr lang="en-US" sz="2000" dirty="0">
                <a:solidFill>
                  <a:schemeClr val="tx2"/>
                </a:solidFill>
                <a:latin typeface="Centaur" panose="02030504050205020304" pitchFamily="18" charset="0"/>
              </a:rPr>
              <a:t>has the highest classification accuracy</a:t>
            </a:r>
          </a:p>
          <a:p>
            <a:pPr marL="342900" indent="-342900" fontAlgn="ctr">
              <a:buFont typeface="Arial" panose="020B0604020202020204" pitchFamily="34" charset="0"/>
              <a:buChar char="•"/>
            </a:pPr>
            <a:endParaRPr lang="en-US" sz="2000" dirty="0">
              <a:solidFill>
                <a:schemeClr val="tx2"/>
              </a:solidFill>
              <a:latin typeface="Centaur" panose="02030504050205020304" pitchFamily="18" charset="0"/>
            </a:endParaRPr>
          </a:p>
          <a:p>
            <a:pPr marL="342900" indent="-342900" fontAlgn="ctr">
              <a:buFont typeface="Arial" panose="020B0604020202020204" pitchFamily="34" charset="0"/>
              <a:buChar char="•"/>
            </a:pPr>
            <a:r>
              <a:rPr lang="en-US" sz="2000" dirty="0" smtClean="0">
                <a:solidFill>
                  <a:schemeClr val="tx2"/>
                </a:solidFill>
                <a:latin typeface="Centaur" panose="02030504050205020304" pitchFamily="18" charset="0"/>
              </a:rPr>
              <a:t>Training </a:t>
            </a:r>
            <a:r>
              <a:rPr lang="en-US" sz="2000" dirty="0">
                <a:solidFill>
                  <a:schemeClr val="tx2"/>
                </a:solidFill>
                <a:latin typeface="Centaur" panose="02030504050205020304" pitchFamily="18" charset="0"/>
              </a:rPr>
              <a:t>accuracy 0.9, </a:t>
            </a:r>
            <a:r>
              <a:rPr lang="en-US" sz="2000" b="1" dirty="0">
                <a:solidFill>
                  <a:schemeClr val="tx2"/>
                </a:solidFill>
                <a:latin typeface="Centaur" panose="02030504050205020304" pitchFamily="18" charset="0"/>
              </a:rPr>
              <a:t>testing accuracy 0.94</a:t>
            </a:r>
          </a:p>
          <a:p>
            <a:pPr marL="342900" indent="-342900" fontAlgn="ctr">
              <a:buFont typeface="Arial" panose="020B0604020202020204" pitchFamily="34" charset="0"/>
              <a:buChar char="•"/>
            </a:pPr>
            <a:endParaRPr lang="en-US" sz="2000" dirty="0">
              <a:solidFill>
                <a:schemeClr val="tx2"/>
              </a:solidFill>
              <a:latin typeface="Centaur" panose="02030504050205020304" pitchFamily="18" charset="0"/>
            </a:endParaRPr>
          </a:p>
          <a:p>
            <a:pPr marL="342900" indent="-342900" fontAlgn="ctr">
              <a:buFont typeface="Arial" panose="020B0604020202020204" pitchFamily="34" charset="0"/>
              <a:buChar char="•"/>
            </a:pPr>
            <a:r>
              <a:rPr lang="en-US" dirty="0">
                <a:solidFill>
                  <a:schemeClr val="tx2"/>
                </a:solidFill>
                <a:latin typeface="Centaur" panose="02030504050205020304" pitchFamily="18" charset="0"/>
              </a:rPr>
              <a:t>Parameter: {'criterion': '</a:t>
            </a:r>
            <a:r>
              <a:rPr lang="en-US" dirty="0" err="1">
                <a:solidFill>
                  <a:schemeClr val="tx2"/>
                </a:solidFill>
                <a:latin typeface="Centaur" panose="02030504050205020304" pitchFamily="18" charset="0"/>
              </a:rPr>
              <a:t>gini</a:t>
            </a:r>
            <a:r>
              <a:rPr lang="en-US" dirty="0">
                <a:solidFill>
                  <a:schemeClr val="tx2"/>
                </a:solidFill>
                <a:latin typeface="Centaur" panose="02030504050205020304" pitchFamily="18" charset="0"/>
              </a:rPr>
              <a:t>', '</a:t>
            </a:r>
            <a:r>
              <a:rPr lang="en-US" dirty="0" err="1">
                <a:solidFill>
                  <a:schemeClr val="tx2"/>
                </a:solidFill>
                <a:latin typeface="Centaur" panose="02030504050205020304" pitchFamily="18" charset="0"/>
              </a:rPr>
              <a:t>max_depth</a:t>
            </a:r>
            <a:r>
              <a:rPr lang="en-US" dirty="0">
                <a:solidFill>
                  <a:schemeClr val="tx2"/>
                </a:solidFill>
                <a:latin typeface="Centaur" panose="02030504050205020304" pitchFamily="18" charset="0"/>
              </a:rPr>
              <a:t>': 8, '</a:t>
            </a:r>
            <a:r>
              <a:rPr lang="en-US" dirty="0" err="1">
                <a:solidFill>
                  <a:schemeClr val="tx2"/>
                </a:solidFill>
                <a:latin typeface="Centaur" panose="02030504050205020304" pitchFamily="18" charset="0"/>
              </a:rPr>
              <a:t>max_features</a:t>
            </a:r>
            <a:r>
              <a:rPr lang="en-US" dirty="0">
                <a:solidFill>
                  <a:schemeClr val="tx2"/>
                </a:solidFill>
                <a:latin typeface="Centaur" panose="02030504050205020304" pitchFamily="18" charset="0"/>
              </a:rPr>
              <a:t>': 'auto', '</a:t>
            </a:r>
            <a:r>
              <a:rPr lang="en-US" dirty="0" err="1">
                <a:solidFill>
                  <a:schemeClr val="tx2"/>
                </a:solidFill>
                <a:latin typeface="Centaur" panose="02030504050205020304" pitchFamily="18" charset="0"/>
              </a:rPr>
              <a:t>min_samples_leaf</a:t>
            </a:r>
            <a:r>
              <a:rPr lang="en-US" dirty="0">
                <a:solidFill>
                  <a:schemeClr val="tx2"/>
                </a:solidFill>
                <a:latin typeface="Centaur" panose="02030504050205020304" pitchFamily="18" charset="0"/>
              </a:rPr>
              <a:t>': 2, '</a:t>
            </a:r>
            <a:r>
              <a:rPr lang="en-US" dirty="0" err="1">
                <a:solidFill>
                  <a:schemeClr val="tx2"/>
                </a:solidFill>
                <a:latin typeface="Centaur" panose="02030504050205020304" pitchFamily="18" charset="0"/>
              </a:rPr>
              <a:t>min_samples_split</a:t>
            </a:r>
            <a:r>
              <a:rPr lang="en-US" dirty="0">
                <a:solidFill>
                  <a:schemeClr val="tx2"/>
                </a:solidFill>
                <a:latin typeface="Centaur" panose="02030504050205020304" pitchFamily="18" charset="0"/>
              </a:rPr>
              <a:t>': 10, 'splitter': 'random'}</a:t>
            </a:r>
            <a:endParaRPr lang="en-US" sz="2000" dirty="0">
              <a:solidFill>
                <a:schemeClr val="tx2"/>
              </a:solidFill>
              <a:latin typeface="Centaur" panose="02030504050205020304" pitchFamily="18" charset="0"/>
            </a:endParaRPr>
          </a:p>
        </p:txBody>
      </p:sp>
      <p:pic>
        <p:nvPicPr>
          <p:cNvPr id="7" name="Picture 6">
            <a:extLst>
              <a:ext uri="{FF2B5EF4-FFF2-40B4-BE49-F238E27FC236}">
                <a16:creationId xmlns:a16="http://schemas.microsoft.com/office/drawing/2014/main" xmlns="" id="{9B6F82C2-FF1F-1352-1A61-2903DC086FFA}"/>
              </a:ext>
            </a:extLst>
          </p:cNvPr>
          <p:cNvPicPr>
            <a:picLocks noChangeAspect="1"/>
          </p:cNvPicPr>
          <p:nvPr/>
        </p:nvPicPr>
        <p:blipFill>
          <a:blip r:embed="rId3"/>
          <a:stretch>
            <a:fillRect/>
          </a:stretch>
        </p:blipFill>
        <p:spPr>
          <a:xfrm>
            <a:off x="4294714" y="1602255"/>
            <a:ext cx="6990897" cy="438873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44</a:t>
            </a:fld>
            <a:endParaRPr lang="en-US">
              <a:latin typeface="Centaur" panose="02030504050205020304" pitchFamily="18"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Confusion Matrix</a:t>
            </a:r>
          </a:p>
        </p:txBody>
      </p:sp>
      <p:sp>
        <p:nvSpPr>
          <p:cNvPr id="6" name="TextBox 5">
            <a:extLst>
              <a:ext uri="{FF2B5EF4-FFF2-40B4-BE49-F238E27FC236}">
                <a16:creationId xmlns:a16="http://schemas.microsoft.com/office/drawing/2014/main" xmlns="" id="{A326BEFF-884D-E6DC-6C4F-404E6ACD52C3}"/>
              </a:ext>
            </a:extLst>
          </p:cNvPr>
          <p:cNvSpPr txBox="1"/>
          <p:nvPr/>
        </p:nvSpPr>
        <p:spPr>
          <a:xfrm>
            <a:off x="853440" y="1531035"/>
            <a:ext cx="3269673" cy="1938992"/>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tx2"/>
                </a:solidFill>
                <a:effectLst/>
                <a:latin typeface="Centaur" panose="02030504050205020304" pitchFamily="18" charset="0"/>
              </a:rPr>
              <a:t>Decision Tree model can distinguish between the different classes. </a:t>
            </a:r>
          </a:p>
          <a:p>
            <a:pPr marL="342900" indent="-342900">
              <a:buFont typeface="Arial" panose="020B0604020202020204" pitchFamily="34" charset="0"/>
              <a:buChar char="•"/>
            </a:pPr>
            <a:endParaRPr lang="en-US" sz="2000" dirty="0">
              <a:solidFill>
                <a:schemeClr val="tx2"/>
              </a:solidFill>
              <a:latin typeface="Centaur" panose="02030504050205020304" pitchFamily="18" charset="0"/>
            </a:endParaRPr>
          </a:p>
          <a:p>
            <a:pPr marL="342900" indent="-342900">
              <a:buFont typeface="Arial" panose="020B0604020202020204" pitchFamily="34" charset="0"/>
              <a:buChar char="•"/>
            </a:pPr>
            <a:r>
              <a:rPr lang="en-US" sz="2000" b="0" i="0" dirty="0">
                <a:solidFill>
                  <a:schemeClr val="tx2"/>
                </a:solidFill>
                <a:effectLst/>
                <a:latin typeface="Centaur" panose="02030504050205020304" pitchFamily="18" charset="0"/>
              </a:rPr>
              <a:t>The major problem is </a:t>
            </a:r>
            <a:r>
              <a:rPr lang="en-US" sz="2000" b="1" i="0" dirty="0">
                <a:solidFill>
                  <a:schemeClr val="tx2"/>
                </a:solidFill>
                <a:effectLst/>
                <a:latin typeface="Centaur" panose="02030504050205020304" pitchFamily="18" charset="0"/>
              </a:rPr>
              <a:t>false positives</a:t>
            </a:r>
            <a:r>
              <a:rPr lang="en-US" sz="2000" b="0" i="0" dirty="0">
                <a:solidFill>
                  <a:schemeClr val="tx2"/>
                </a:solidFill>
                <a:effectLst/>
                <a:latin typeface="Centaur" panose="02030504050205020304" pitchFamily="18" charset="0"/>
              </a:rPr>
              <a:t>.</a:t>
            </a:r>
            <a:endParaRPr lang="x-none" sz="2000" dirty="0">
              <a:solidFill>
                <a:schemeClr val="tx2"/>
              </a:solidFill>
              <a:latin typeface="Centaur" panose="02030504050205020304" pitchFamily="18" charset="0"/>
            </a:endParaRPr>
          </a:p>
        </p:txBody>
      </p:sp>
      <p:pic>
        <p:nvPicPr>
          <p:cNvPr id="7" name="Picture 6" descr="A picture containing square&#10;&#10;Description automatically generated">
            <a:extLst>
              <a:ext uri="{FF2B5EF4-FFF2-40B4-BE49-F238E27FC236}">
                <a16:creationId xmlns:a16="http://schemas.microsoft.com/office/drawing/2014/main" xmlns="" id="{1CE8E896-B9F2-A8B0-11DF-ADBC063C0398}"/>
              </a:ext>
            </a:extLst>
          </p:cNvPr>
          <p:cNvPicPr>
            <a:picLocks noChangeAspect="1"/>
          </p:cNvPicPr>
          <p:nvPr/>
        </p:nvPicPr>
        <p:blipFill>
          <a:blip r:embed="rId3"/>
          <a:stretch>
            <a:fillRect/>
          </a:stretch>
        </p:blipFill>
        <p:spPr>
          <a:xfrm>
            <a:off x="5253560" y="1511658"/>
            <a:ext cx="5072034" cy="391673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45</a:t>
            </a:fld>
            <a:endParaRPr lang="en-US">
              <a:latin typeface="Centaur" panose="02030504050205020304" pitchFamily="18" charset="0"/>
            </a:endParaRPr>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361440"/>
            <a:ext cx="10233269" cy="4864952"/>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Centaur" panose="02030504050205020304" pitchFamily="18" charset="0"/>
              </a:rPr>
              <a:t>Model Performance: </a:t>
            </a:r>
            <a:r>
              <a:rPr lang="en-US" sz="2200" dirty="0">
                <a:solidFill>
                  <a:schemeClr val="accent3">
                    <a:lumMod val="25000"/>
                  </a:schemeClr>
                </a:solidFill>
                <a:latin typeface="Centaur" panose="02030504050205020304" pitchFamily="18" charset="0"/>
              </a:rPr>
              <a:t>The models performed similarly on the test set with the decision tree model slightly outperforming</a:t>
            </a:r>
          </a:p>
          <a:p>
            <a:pPr>
              <a:lnSpc>
                <a:spcPct val="100000"/>
              </a:lnSpc>
              <a:spcBef>
                <a:spcPts val="1400"/>
              </a:spcBef>
            </a:pPr>
            <a:r>
              <a:rPr lang="en-US" sz="2200" b="1" dirty="0">
                <a:solidFill>
                  <a:schemeClr val="accent3">
                    <a:lumMod val="25000"/>
                  </a:schemeClr>
                </a:solidFill>
                <a:latin typeface="Centaur" panose="02030504050205020304" pitchFamily="18" charset="0"/>
              </a:rPr>
              <a:t>Equator: </a:t>
            </a:r>
            <a:r>
              <a:rPr lang="en-US" sz="2200" dirty="0">
                <a:solidFill>
                  <a:schemeClr val="accent3">
                    <a:lumMod val="25000"/>
                  </a:schemeClr>
                </a:solidFill>
                <a:latin typeface="Centaur" panose="02030504050205020304" pitchFamily="18" charset="0"/>
              </a:rPr>
              <a:t>Most of the launch sites are near the equator for an additional natural boost - due to the rotational speed of earth - which helps save the cost of putting in extra fuel and boosters</a:t>
            </a:r>
          </a:p>
          <a:p>
            <a:pPr>
              <a:lnSpc>
                <a:spcPct val="100000"/>
              </a:lnSpc>
              <a:spcBef>
                <a:spcPts val="1400"/>
              </a:spcBef>
            </a:pPr>
            <a:r>
              <a:rPr lang="en-US" sz="2200" b="1" dirty="0">
                <a:solidFill>
                  <a:schemeClr val="accent3">
                    <a:lumMod val="25000"/>
                  </a:schemeClr>
                </a:solidFill>
                <a:latin typeface="Centaur" panose="02030504050205020304" pitchFamily="18" charset="0"/>
              </a:rPr>
              <a:t>Coast: </a:t>
            </a:r>
            <a:r>
              <a:rPr lang="en-US" sz="2200" dirty="0">
                <a:solidFill>
                  <a:schemeClr val="accent3">
                    <a:lumMod val="25000"/>
                  </a:schemeClr>
                </a:solidFill>
                <a:latin typeface="Centaur" panose="02030504050205020304" pitchFamily="18" charset="0"/>
              </a:rPr>
              <a:t>All the launch sites are close to the coast</a:t>
            </a:r>
          </a:p>
          <a:p>
            <a:pPr>
              <a:lnSpc>
                <a:spcPct val="100000"/>
              </a:lnSpc>
              <a:spcBef>
                <a:spcPts val="1400"/>
              </a:spcBef>
            </a:pPr>
            <a:r>
              <a:rPr lang="en-US" sz="2200" b="1" dirty="0">
                <a:solidFill>
                  <a:schemeClr val="accent3">
                    <a:lumMod val="25000"/>
                  </a:schemeClr>
                </a:solidFill>
                <a:latin typeface="Centaur" panose="02030504050205020304" pitchFamily="18" charset="0"/>
              </a:rPr>
              <a:t>Launch Success: </a:t>
            </a:r>
            <a:r>
              <a:rPr lang="en-US" sz="2200" dirty="0">
                <a:solidFill>
                  <a:schemeClr val="accent3">
                    <a:lumMod val="25000"/>
                  </a:schemeClr>
                </a:solidFill>
                <a:latin typeface="Centaur" panose="02030504050205020304" pitchFamily="18" charset="0"/>
              </a:rPr>
              <a:t>Increases over time</a:t>
            </a:r>
          </a:p>
          <a:p>
            <a:pPr>
              <a:lnSpc>
                <a:spcPct val="100000"/>
              </a:lnSpc>
              <a:spcBef>
                <a:spcPts val="1400"/>
              </a:spcBef>
            </a:pPr>
            <a:r>
              <a:rPr lang="en-US" sz="2200" b="1" dirty="0">
                <a:solidFill>
                  <a:schemeClr val="accent3">
                    <a:lumMod val="25000"/>
                  </a:schemeClr>
                </a:solidFill>
                <a:latin typeface="Centaur" panose="02030504050205020304" pitchFamily="18" charset="0"/>
              </a:rPr>
              <a:t>KSC LC-39A: </a:t>
            </a:r>
            <a:r>
              <a:rPr lang="en-US" sz="2200" dirty="0">
                <a:solidFill>
                  <a:schemeClr val="accent3">
                    <a:lumMod val="25000"/>
                  </a:schemeClr>
                </a:solidFill>
                <a:latin typeface="Centaur" panose="02030504050205020304" pitchFamily="18" charset="0"/>
              </a:rPr>
              <a:t>Has the highest success rate among launch sites. Has a 100% success rate for launches less than 5,500 kg</a:t>
            </a:r>
          </a:p>
          <a:p>
            <a:pPr>
              <a:lnSpc>
                <a:spcPct val="100000"/>
              </a:lnSpc>
              <a:spcBef>
                <a:spcPts val="1400"/>
              </a:spcBef>
            </a:pPr>
            <a:r>
              <a:rPr lang="en-US" sz="2200" b="1" dirty="0">
                <a:solidFill>
                  <a:schemeClr val="accent3">
                    <a:lumMod val="25000"/>
                  </a:schemeClr>
                </a:solidFill>
                <a:latin typeface="Centaur" panose="02030504050205020304" pitchFamily="18" charset="0"/>
              </a:rPr>
              <a:t>Orbits: </a:t>
            </a:r>
            <a:r>
              <a:rPr lang="en-US" sz="2200" dirty="0">
                <a:solidFill>
                  <a:schemeClr val="accent3">
                    <a:lumMod val="25000"/>
                  </a:schemeClr>
                </a:solidFill>
                <a:latin typeface="Centaur" panose="02030504050205020304" pitchFamily="18" charset="0"/>
              </a:rPr>
              <a:t>ES-L1, GEO, HEO, and SSO have a 100% success rate</a:t>
            </a:r>
          </a:p>
          <a:p>
            <a:pPr>
              <a:lnSpc>
                <a:spcPct val="100000"/>
              </a:lnSpc>
              <a:spcBef>
                <a:spcPts val="1400"/>
              </a:spcBef>
            </a:pPr>
            <a:r>
              <a:rPr lang="en-US" sz="2200" b="1" dirty="0">
                <a:solidFill>
                  <a:schemeClr val="accent3">
                    <a:lumMod val="25000"/>
                  </a:schemeClr>
                </a:solidFill>
                <a:latin typeface="Centaur" panose="02030504050205020304" pitchFamily="18" charset="0"/>
              </a:rPr>
              <a:t>Payload Mass: </a:t>
            </a:r>
            <a:r>
              <a:rPr lang="en-US" sz="2200" dirty="0">
                <a:solidFill>
                  <a:schemeClr val="accent3">
                    <a:lumMod val="25000"/>
                  </a:schemeClr>
                </a:solidFill>
                <a:latin typeface="Centaur" panose="02030504050205020304" pitchFamily="18" charset="0"/>
              </a:rPr>
              <a:t>Across all launch sites, the higher the payload mass (kg), the higher the success rate</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Conclusions</a:t>
            </a:r>
            <a:endParaRPr lang="en-US">
              <a:solidFill>
                <a:srgbClr val="0B49CB"/>
              </a:solidFill>
              <a:latin typeface="Centaur" panose="02030504050205020304" pitchFamily="18"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46</a:t>
            </a:fld>
            <a:endParaRPr lang="en-US">
              <a:latin typeface="Centaur" panose="02030504050205020304" pitchFamily="18" charset="0"/>
            </a:endParaRPr>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483360"/>
            <a:ext cx="10515600" cy="4727500"/>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Centaur" panose="02030504050205020304" pitchFamily="18" charset="0"/>
              </a:rPr>
              <a:t>My </a:t>
            </a:r>
            <a:r>
              <a:rPr lang="en-US" sz="2200" dirty="0" err="1" smtClean="0">
                <a:solidFill>
                  <a:schemeClr val="accent3">
                    <a:lumMod val="25000"/>
                  </a:schemeClr>
                </a:solidFill>
                <a:latin typeface="Centaur" panose="02030504050205020304" pitchFamily="18" charset="0"/>
              </a:rPr>
              <a:t>Github</a:t>
            </a:r>
            <a:r>
              <a:rPr lang="en-US" sz="2200" dirty="0" smtClean="0">
                <a:solidFill>
                  <a:schemeClr val="accent3">
                    <a:lumMod val="25000"/>
                  </a:schemeClr>
                </a:solidFill>
                <a:latin typeface="Centaur" panose="02030504050205020304" pitchFamily="18" charset="0"/>
              </a:rPr>
              <a:t> repo for the project</a:t>
            </a:r>
          </a:p>
          <a:p>
            <a:pPr marL="0" indent="0">
              <a:lnSpc>
                <a:spcPct val="100000"/>
              </a:lnSpc>
              <a:spcBef>
                <a:spcPts val="1400"/>
              </a:spcBef>
              <a:buNone/>
            </a:pPr>
            <a:r>
              <a:rPr lang="en-US" sz="2200" dirty="0">
                <a:solidFill>
                  <a:schemeClr val="accent3">
                    <a:lumMod val="25000"/>
                  </a:schemeClr>
                </a:solidFill>
                <a:latin typeface="Centaur" panose="02030504050205020304" pitchFamily="18" charset="0"/>
                <a:hlinkClick r:id="rId4"/>
              </a:rPr>
              <a:t>https://</a:t>
            </a:r>
            <a:r>
              <a:rPr lang="en-US" sz="2200" dirty="0" smtClean="0">
                <a:solidFill>
                  <a:schemeClr val="accent3">
                    <a:lumMod val="25000"/>
                  </a:schemeClr>
                </a:solidFill>
                <a:latin typeface="Centaur" panose="02030504050205020304" pitchFamily="18" charset="0"/>
                <a:hlinkClick r:id="rId4"/>
              </a:rPr>
              <a:t>github.com/saturn-sam/IBM_Data_Science/tree/b0a38417a03b0e22d0f37db279deacf6b7c46b6b/C10</a:t>
            </a:r>
            <a:r>
              <a:rPr lang="en-US" sz="2200" dirty="0" smtClean="0">
                <a:solidFill>
                  <a:schemeClr val="accent3">
                    <a:lumMod val="25000"/>
                  </a:schemeClr>
                </a:solidFill>
                <a:latin typeface="Centaur" panose="02030504050205020304" pitchFamily="18" charset="0"/>
              </a:rPr>
              <a:t> </a:t>
            </a:r>
          </a:p>
          <a:p>
            <a:pPr marL="0" indent="0">
              <a:lnSpc>
                <a:spcPct val="100000"/>
              </a:lnSpc>
              <a:spcBef>
                <a:spcPts val="1400"/>
              </a:spcBef>
              <a:buNone/>
            </a:pPr>
            <a:endParaRPr lang="en-US" sz="2200" dirty="0">
              <a:solidFill>
                <a:schemeClr val="accent3">
                  <a:lumMod val="25000"/>
                </a:schemeClr>
              </a:solidFill>
              <a:latin typeface="Centaur" panose="02030504050205020304" pitchFamily="18"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Appendix</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341120"/>
            <a:ext cx="5204069" cy="54515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0"/>
              </a:spcBef>
              <a:buNone/>
            </a:pPr>
            <a:r>
              <a:rPr lang="en-US" sz="8800" dirty="0">
                <a:solidFill>
                  <a:srgbClr val="0B49CB"/>
                </a:solidFill>
                <a:latin typeface="Centaur" panose="02030504050205020304" pitchFamily="18" charset="0"/>
              </a:rPr>
              <a:t>Executive Summary</a:t>
            </a:r>
          </a:p>
          <a:p>
            <a:pPr>
              <a:lnSpc>
                <a:spcPct val="120000"/>
              </a:lnSpc>
              <a:spcBef>
                <a:spcPts val="0"/>
              </a:spcBef>
            </a:pPr>
            <a:r>
              <a:rPr lang="en-US" sz="8800" b="1" dirty="0">
                <a:solidFill>
                  <a:schemeClr val="accent3">
                    <a:lumMod val="25000"/>
                  </a:schemeClr>
                </a:solidFill>
                <a:latin typeface="Centaur" panose="02030504050205020304" pitchFamily="18" charset="0"/>
              </a:rPr>
              <a:t>Data collection </a:t>
            </a:r>
            <a:r>
              <a:rPr lang="en-US" sz="8800" b="1" dirty="0" smtClean="0">
                <a:solidFill>
                  <a:schemeClr val="accent3">
                    <a:lumMod val="25000"/>
                  </a:schemeClr>
                </a:solidFill>
                <a:latin typeface="Centaur" panose="02030504050205020304" pitchFamily="18" charset="0"/>
              </a:rPr>
              <a:t>methodology</a:t>
            </a:r>
          </a:p>
          <a:p>
            <a:pPr lvl="1">
              <a:lnSpc>
                <a:spcPct val="120000"/>
              </a:lnSpc>
              <a:spcBef>
                <a:spcPts val="0"/>
              </a:spcBef>
              <a:buFont typeface="Wingdings" panose="05000000000000000000" pitchFamily="2" charset="2"/>
              <a:buChar char="§"/>
            </a:pPr>
            <a:r>
              <a:rPr lang="en-US" sz="7200" dirty="0" err="1">
                <a:solidFill>
                  <a:schemeClr val="accent3">
                    <a:lumMod val="25000"/>
                  </a:schemeClr>
                </a:solidFill>
                <a:latin typeface="Centaur" panose="02030504050205020304" pitchFamily="18" charset="0"/>
              </a:rPr>
              <a:t>SpaceX</a:t>
            </a:r>
            <a:r>
              <a:rPr lang="en-US" sz="7200" dirty="0">
                <a:solidFill>
                  <a:schemeClr val="accent3">
                    <a:lumMod val="25000"/>
                  </a:schemeClr>
                </a:solidFill>
                <a:latin typeface="Centaur" panose="02030504050205020304" pitchFamily="18" charset="0"/>
              </a:rPr>
              <a:t> REST API </a:t>
            </a:r>
            <a:endParaRPr lang="en-US" sz="7200" dirty="0" smtClean="0">
              <a:solidFill>
                <a:schemeClr val="accent3">
                  <a:lumMod val="25000"/>
                </a:schemeClr>
              </a:solidFill>
              <a:latin typeface="Centaur" panose="02030504050205020304" pitchFamily="18" charset="0"/>
            </a:endParaRPr>
          </a:p>
          <a:p>
            <a:pPr lvl="1">
              <a:lnSpc>
                <a:spcPct val="120000"/>
              </a:lnSpc>
              <a:spcBef>
                <a:spcPts val="0"/>
              </a:spcBef>
              <a:buFont typeface="Wingdings" panose="05000000000000000000" pitchFamily="2" charset="2"/>
              <a:buChar char="§"/>
            </a:pPr>
            <a:r>
              <a:rPr lang="en-US" sz="7200" dirty="0" smtClean="0">
                <a:solidFill>
                  <a:schemeClr val="accent3">
                    <a:lumMod val="25000"/>
                  </a:schemeClr>
                </a:solidFill>
                <a:latin typeface="Centaur" panose="02030504050205020304" pitchFamily="18" charset="0"/>
              </a:rPr>
              <a:t>web </a:t>
            </a:r>
            <a:r>
              <a:rPr lang="en-US" sz="7200" dirty="0">
                <a:solidFill>
                  <a:schemeClr val="accent3">
                    <a:lumMod val="25000"/>
                  </a:schemeClr>
                </a:solidFill>
                <a:latin typeface="Centaur" panose="02030504050205020304" pitchFamily="18" charset="0"/>
              </a:rPr>
              <a:t>scraping techniques</a:t>
            </a:r>
          </a:p>
          <a:p>
            <a:pPr>
              <a:lnSpc>
                <a:spcPct val="120000"/>
              </a:lnSpc>
              <a:spcBef>
                <a:spcPts val="0"/>
              </a:spcBef>
            </a:pPr>
            <a:r>
              <a:rPr lang="en-US" sz="8800" b="1" dirty="0" smtClean="0">
                <a:solidFill>
                  <a:schemeClr val="accent3">
                    <a:lumMod val="25000"/>
                  </a:schemeClr>
                </a:solidFill>
                <a:latin typeface="Centaur" panose="02030504050205020304" pitchFamily="18" charset="0"/>
              </a:rPr>
              <a:t>Perform data wrangling</a:t>
            </a:r>
          </a:p>
          <a:p>
            <a:pPr lvl="1">
              <a:lnSpc>
                <a:spcPct val="120000"/>
              </a:lnSpc>
              <a:spcBef>
                <a:spcPts val="0"/>
              </a:spcBef>
              <a:buFont typeface="Wingdings" panose="05000000000000000000" pitchFamily="2" charset="2"/>
              <a:buChar char="§"/>
            </a:pPr>
            <a:r>
              <a:rPr lang="en-US" sz="8400" dirty="0">
                <a:solidFill>
                  <a:schemeClr val="accent3">
                    <a:lumMod val="25000"/>
                  </a:schemeClr>
                </a:solidFill>
                <a:latin typeface="Centaur" panose="02030504050205020304" pitchFamily="18" charset="0"/>
              </a:rPr>
              <a:t>filtering the data</a:t>
            </a:r>
          </a:p>
          <a:p>
            <a:pPr lvl="1">
              <a:lnSpc>
                <a:spcPct val="120000"/>
              </a:lnSpc>
              <a:spcBef>
                <a:spcPts val="0"/>
              </a:spcBef>
              <a:buFont typeface="Wingdings" panose="05000000000000000000" pitchFamily="2" charset="2"/>
              <a:buChar char="§"/>
            </a:pPr>
            <a:r>
              <a:rPr lang="en-US" sz="8400" dirty="0">
                <a:solidFill>
                  <a:schemeClr val="accent3">
                    <a:lumMod val="25000"/>
                  </a:schemeClr>
                </a:solidFill>
                <a:latin typeface="Centaur" panose="02030504050205020304" pitchFamily="18" charset="0"/>
              </a:rPr>
              <a:t>handling missing values</a:t>
            </a:r>
          </a:p>
          <a:p>
            <a:pPr lvl="1">
              <a:lnSpc>
                <a:spcPct val="120000"/>
              </a:lnSpc>
              <a:spcBef>
                <a:spcPts val="0"/>
              </a:spcBef>
              <a:buFont typeface="Wingdings" panose="05000000000000000000" pitchFamily="2" charset="2"/>
              <a:buChar char="§"/>
            </a:pPr>
            <a:r>
              <a:rPr lang="en-US" sz="8400" dirty="0">
                <a:solidFill>
                  <a:schemeClr val="accent3">
                    <a:lumMod val="25000"/>
                  </a:schemeClr>
                </a:solidFill>
                <a:latin typeface="Centaur" panose="02030504050205020304" pitchFamily="18" charset="0"/>
              </a:rPr>
              <a:t>applying one hot encoding</a:t>
            </a:r>
            <a:endParaRPr lang="en-US" sz="8400" dirty="0" smtClean="0">
              <a:solidFill>
                <a:schemeClr val="accent3">
                  <a:lumMod val="25000"/>
                </a:schemeClr>
              </a:solidFill>
              <a:latin typeface="Centaur" panose="02030504050205020304" pitchFamily="18" charset="0"/>
            </a:endParaRPr>
          </a:p>
          <a:p>
            <a:pPr>
              <a:lnSpc>
                <a:spcPct val="120000"/>
              </a:lnSpc>
              <a:spcBef>
                <a:spcPts val="0"/>
              </a:spcBef>
            </a:pPr>
            <a:r>
              <a:rPr lang="en-US" sz="8800" b="1" dirty="0" smtClean="0">
                <a:solidFill>
                  <a:schemeClr val="accent3">
                    <a:lumMod val="25000"/>
                  </a:schemeClr>
                </a:solidFill>
                <a:latin typeface="Centaur" panose="02030504050205020304" pitchFamily="18" charset="0"/>
              </a:rPr>
              <a:t>Perform </a:t>
            </a:r>
            <a:r>
              <a:rPr lang="en-US" sz="8800" b="1" dirty="0">
                <a:solidFill>
                  <a:schemeClr val="accent3">
                    <a:lumMod val="25000"/>
                  </a:schemeClr>
                </a:solidFill>
                <a:latin typeface="Centaur" panose="02030504050205020304" pitchFamily="18" charset="0"/>
              </a:rPr>
              <a:t>exploratory data analysis (EDA) using visualization and </a:t>
            </a:r>
            <a:r>
              <a:rPr lang="en-US" sz="8800" b="1" dirty="0" smtClean="0">
                <a:solidFill>
                  <a:schemeClr val="accent3">
                    <a:lumMod val="25000"/>
                  </a:schemeClr>
                </a:solidFill>
                <a:latin typeface="Centaur" panose="02030504050205020304" pitchFamily="18" charset="0"/>
              </a:rPr>
              <a:t>SQL</a:t>
            </a:r>
          </a:p>
          <a:p>
            <a:pPr lvl="1">
              <a:lnSpc>
                <a:spcPct val="120000"/>
              </a:lnSpc>
              <a:spcBef>
                <a:spcPts val="0"/>
              </a:spcBef>
              <a:buFont typeface="Wingdings" panose="05000000000000000000" pitchFamily="2" charset="2"/>
              <a:buChar char="§"/>
            </a:pPr>
            <a:r>
              <a:rPr lang="en-US" sz="8400" dirty="0">
                <a:solidFill>
                  <a:schemeClr val="accent3">
                    <a:lumMod val="25000"/>
                  </a:schemeClr>
                </a:solidFill>
                <a:latin typeface="Centaur" panose="02030504050205020304" pitchFamily="18" charset="0"/>
              </a:rPr>
              <a:t>EDA with SQL </a:t>
            </a:r>
            <a:endParaRPr lang="en-US" sz="8400" dirty="0" smtClean="0">
              <a:solidFill>
                <a:schemeClr val="accent3">
                  <a:lumMod val="25000"/>
                </a:schemeClr>
              </a:solidFill>
              <a:latin typeface="Centaur" panose="02030504050205020304" pitchFamily="18" charset="0"/>
            </a:endParaRPr>
          </a:p>
          <a:p>
            <a:pPr lvl="1">
              <a:lnSpc>
                <a:spcPct val="120000"/>
              </a:lnSpc>
              <a:spcBef>
                <a:spcPts val="0"/>
              </a:spcBef>
              <a:buFont typeface="Wingdings" panose="05000000000000000000" pitchFamily="2" charset="2"/>
              <a:buChar char="§"/>
            </a:pPr>
            <a:r>
              <a:rPr lang="en-US" sz="8400" dirty="0" smtClean="0">
                <a:solidFill>
                  <a:schemeClr val="accent3">
                    <a:lumMod val="25000"/>
                  </a:schemeClr>
                </a:solidFill>
                <a:latin typeface="Centaur" panose="02030504050205020304" pitchFamily="18" charset="0"/>
              </a:rPr>
              <a:t>Data </a:t>
            </a:r>
            <a:r>
              <a:rPr lang="en-US" sz="8400" dirty="0">
                <a:solidFill>
                  <a:schemeClr val="accent3">
                    <a:lumMod val="25000"/>
                  </a:schemeClr>
                </a:solidFill>
                <a:latin typeface="Centaur" panose="02030504050205020304" pitchFamily="18" charset="0"/>
              </a:rPr>
              <a:t>visualization </a:t>
            </a:r>
            <a:r>
              <a:rPr lang="en-US" sz="8400" dirty="0" smtClean="0">
                <a:solidFill>
                  <a:schemeClr val="accent3">
                    <a:lumMod val="25000"/>
                  </a:schemeClr>
                </a:solidFill>
                <a:latin typeface="Centaur" panose="02030504050205020304" pitchFamily="18" charset="0"/>
              </a:rPr>
              <a:t>techniques</a:t>
            </a:r>
            <a:endParaRPr lang="en-US" sz="8400" dirty="0">
              <a:solidFill>
                <a:schemeClr val="accent3">
                  <a:lumMod val="25000"/>
                </a:schemeClr>
              </a:solidFill>
              <a:latin typeface="Centaur" panose="02030504050205020304" pitchFamily="18" charset="0"/>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Methodology</a:t>
            </a:r>
          </a:p>
        </p:txBody>
      </p:sp>
      <p:sp>
        <p:nvSpPr>
          <p:cNvPr id="5" name="Content Placeholder 2">
            <a:extLst>
              <a:ext uri="{FF2B5EF4-FFF2-40B4-BE49-F238E27FC236}">
                <a16:creationId xmlns:a16="http://schemas.microsoft.com/office/drawing/2014/main" xmlns="" id="{0BFEC426-B615-E549-83E5-140FD588BC64}"/>
              </a:ext>
            </a:extLst>
          </p:cNvPr>
          <p:cNvSpPr txBox="1">
            <a:spLocks/>
          </p:cNvSpPr>
          <p:nvPr/>
        </p:nvSpPr>
        <p:spPr>
          <a:xfrm>
            <a:off x="6388491" y="1635760"/>
            <a:ext cx="5204069" cy="43898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0"/>
              </a:spcBef>
            </a:pPr>
            <a:r>
              <a:rPr lang="en-US" sz="2200" b="1" dirty="0" smtClean="0">
                <a:solidFill>
                  <a:schemeClr val="accent3">
                    <a:lumMod val="25000"/>
                  </a:schemeClr>
                </a:solidFill>
                <a:latin typeface="Centaur" panose="02030504050205020304" pitchFamily="18" charset="0"/>
              </a:rPr>
              <a:t>Perform </a:t>
            </a:r>
            <a:r>
              <a:rPr lang="en-US" sz="2200" b="1" dirty="0">
                <a:solidFill>
                  <a:schemeClr val="accent3">
                    <a:lumMod val="25000"/>
                  </a:schemeClr>
                </a:solidFill>
                <a:latin typeface="Centaur" panose="02030504050205020304" pitchFamily="18" charset="0"/>
              </a:rPr>
              <a:t>interactive visual analytics using Folium and </a:t>
            </a:r>
            <a:r>
              <a:rPr lang="en-US" sz="2200" b="1" dirty="0" err="1">
                <a:solidFill>
                  <a:schemeClr val="accent3">
                    <a:lumMod val="25000"/>
                  </a:schemeClr>
                </a:solidFill>
                <a:latin typeface="Centaur" panose="02030504050205020304" pitchFamily="18" charset="0"/>
              </a:rPr>
              <a:t>Plotly</a:t>
            </a:r>
            <a:r>
              <a:rPr lang="en-US" sz="2200" b="1" dirty="0">
                <a:solidFill>
                  <a:schemeClr val="accent3">
                    <a:lumMod val="25000"/>
                  </a:schemeClr>
                </a:solidFill>
                <a:latin typeface="Centaur" panose="02030504050205020304" pitchFamily="18" charset="0"/>
              </a:rPr>
              <a:t> </a:t>
            </a:r>
            <a:r>
              <a:rPr lang="en-US" sz="2200" b="1" dirty="0" smtClean="0">
                <a:solidFill>
                  <a:schemeClr val="accent3">
                    <a:lumMod val="25000"/>
                  </a:schemeClr>
                </a:solidFill>
                <a:latin typeface="Centaur" panose="02030504050205020304" pitchFamily="18" charset="0"/>
              </a:rPr>
              <a:t>Dash</a:t>
            </a:r>
          </a:p>
          <a:p>
            <a:pPr lvl="1">
              <a:lnSpc>
                <a:spcPct val="100000"/>
              </a:lnSpc>
              <a:spcBef>
                <a:spcPts val="0"/>
              </a:spcBef>
              <a:buFont typeface="Wingdings" panose="05000000000000000000" pitchFamily="2" charset="2"/>
              <a:buChar char="§"/>
            </a:pPr>
            <a:r>
              <a:rPr lang="en-US" sz="2100" dirty="0">
                <a:solidFill>
                  <a:schemeClr val="accent3">
                    <a:lumMod val="25000"/>
                  </a:schemeClr>
                </a:solidFill>
                <a:latin typeface="Centaur" panose="02030504050205020304" pitchFamily="18" charset="0"/>
              </a:rPr>
              <a:t>Interactive map with Folium</a:t>
            </a:r>
          </a:p>
          <a:p>
            <a:pPr lvl="1">
              <a:lnSpc>
                <a:spcPct val="100000"/>
              </a:lnSpc>
              <a:spcBef>
                <a:spcPts val="0"/>
              </a:spcBef>
              <a:buFont typeface="Wingdings" panose="05000000000000000000" pitchFamily="2" charset="2"/>
              <a:buChar char="§"/>
            </a:pPr>
            <a:r>
              <a:rPr lang="en-US" sz="2100" dirty="0">
                <a:solidFill>
                  <a:schemeClr val="accent3">
                    <a:lumMod val="25000"/>
                  </a:schemeClr>
                </a:solidFill>
                <a:latin typeface="Centaur" panose="02030504050205020304" pitchFamily="18" charset="0"/>
              </a:rPr>
              <a:t>Interactive dashboard with </a:t>
            </a:r>
            <a:r>
              <a:rPr lang="en-US" sz="2100" dirty="0" err="1">
                <a:solidFill>
                  <a:schemeClr val="accent3">
                    <a:lumMod val="25000"/>
                  </a:schemeClr>
                </a:solidFill>
                <a:latin typeface="Centaur" panose="02030504050205020304" pitchFamily="18" charset="0"/>
              </a:rPr>
              <a:t>Plotly</a:t>
            </a:r>
            <a:r>
              <a:rPr lang="en-US" sz="2100" dirty="0">
                <a:solidFill>
                  <a:schemeClr val="accent3">
                    <a:lumMod val="25000"/>
                  </a:schemeClr>
                </a:solidFill>
                <a:latin typeface="Centaur" panose="02030504050205020304" pitchFamily="18" charset="0"/>
              </a:rPr>
              <a:t> Dash</a:t>
            </a:r>
          </a:p>
          <a:p>
            <a:pPr>
              <a:lnSpc>
                <a:spcPct val="120000"/>
              </a:lnSpc>
              <a:spcBef>
                <a:spcPts val="0"/>
              </a:spcBef>
            </a:pPr>
            <a:r>
              <a:rPr lang="en-US" sz="2200" b="1" dirty="0">
                <a:solidFill>
                  <a:schemeClr val="accent3">
                    <a:lumMod val="25000"/>
                  </a:schemeClr>
                </a:solidFill>
                <a:latin typeface="Centaur" panose="02030504050205020304" pitchFamily="18" charset="0"/>
              </a:rPr>
              <a:t>Perform predictive analysis using classification </a:t>
            </a:r>
            <a:r>
              <a:rPr lang="en-US" sz="2200" b="1" dirty="0" smtClean="0">
                <a:solidFill>
                  <a:schemeClr val="accent3">
                    <a:lumMod val="25000"/>
                  </a:schemeClr>
                </a:solidFill>
                <a:latin typeface="Centaur" panose="02030504050205020304" pitchFamily="18" charset="0"/>
              </a:rPr>
              <a:t>models</a:t>
            </a:r>
          </a:p>
          <a:p>
            <a:pPr lvl="1">
              <a:lnSpc>
                <a:spcPct val="100000"/>
              </a:lnSpc>
              <a:spcBef>
                <a:spcPts val="0"/>
              </a:spcBef>
              <a:buFont typeface="Wingdings" panose="05000000000000000000" pitchFamily="2" charset="2"/>
              <a:buChar char="§"/>
            </a:pPr>
            <a:r>
              <a:rPr lang="en-US" sz="2100" dirty="0">
                <a:solidFill>
                  <a:schemeClr val="accent3">
                    <a:lumMod val="25000"/>
                  </a:schemeClr>
                </a:solidFill>
                <a:latin typeface="Centaur" panose="02030504050205020304" pitchFamily="18" charset="0"/>
              </a:rPr>
              <a:t>Build Models to predict landing outcomes using classification models. </a:t>
            </a:r>
          </a:p>
          <a:p>
            <a:pPr lvl="1">
              <a:lnSpc>
                <a:spcPct val="100000"/>
              </a:lnSpc>
              <a:spcBef>
                <a:spcPts val="0"/>
              </a:spcBef>
              <a:buFont typeface="Wingdings" panose="05000000000000000000" pitchFamily="2" charset="2"/>
              <a:buChar char="§"/>
            </a:pPr>
            <a:r>
              <a:rPr lang="en-US" sz="2100" dirty="0">
                <a:solidFill>
                  <a:schemeClr val="accent3">
                    <a:lumMod val="25000"/>
                  </a:schemeClr>
                </a:solidFill>
                <a:latin typeface="Centaur" panose="02030504050205020304" pitchFamily="18" charset="0"/>
              </a:rPr>
              <a:t>Tune and evaluate models to find best model and parameters</a:t>
            </a:r>
          </a:p>
          <a:p>
            <a:pPr>
              <a:lnSpc>
                <a:spcPct val="100000"/>
              </a:lnSpc>
              <a:spcBef>
                <a:spcPts val="1400"/>
              </a:spcBef>
            </a:pPr>
            <a:endParaRPr lang="en-US" sz="2200" dirty="0">
              <a:solidFill>
                <a:schemeClr val="accent3">
                  <a:lumMod val="25000"/>
                </a:schemeClr>
              </a:solidFill>
              <a:latin typeface="Centaur" panose="02030504050205020304" pitchFamily="18" charset="0"/>
            </a:endParaRPr>
          </a:p>
          <a:p>
            <a:pPr>
              <a:lnSpc>
                <a:spcPct val="100000"/>
              </a:lnSpc>
              <a:spcBef>
                <a:spcPts val="1400"/>
              </a:spcBef>
            </a:pPr>
            <a:endParaRPr lang="en-US" sz="2200" dirty="0">
              <a:solidFill>
                <a:schemeClr val="accent3">
                  <a:lumMod val="25000"/>
                </a:schemeClr>
              </a:solidFill>
              <a:latin typeface="Centaur" panose="02030504050205020304" pitchFamily="18" charset="0"/>
            </a:endParaRPr>
          </a:p>
          <a:p>
            <a:pPr>
              <a:lnSpc>
                <a:spcPct val="100000"/>
              </a:lnSpc>
              <a:spcBef>
                <a:spcPts val="1400"/>
              </a:spcBef>
            </a:pPr>
            <a:endParaRPr lang="en-US" sz="2200" dirty="0">
              <a:solidFill>
                <a:schemeClr val="accent3">
                  <a:lumMod val="25000"/>
                </a:schemeClr>
              </a:solidFill>
              <a:latin typeface="Centaur" panose="02030504050205020304" pitchFamily="18" charset="0"/>
            </a:endParaRPr>
          </a:p>
          <a:p>
            <a:pPr>
              <a:lnSpc>
                <a:spcPct val="100000"/>
              </a:lnSpc>
              <a:spcBef>
                <a:spcPts val="1400"/>
              </a:spcBef>
            </a:pPr>
            <a:endParaRPr lang="en-US" sz="2200" dirty="0">
              <a:solidFill>
                <a:schemeClr val="accent3">
                  <a:lumMod val="25000"/>
                </a:schemeClr>
              </a:solidFill>
              <a:latin typeface="Centaur" panose="02030504050205020304" pitchFamily="18" charset="0"/>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7</a:t>
            </a:fld>
            <a:endParaRPr lang="en-US">
              <a:latin typeface="Centaur" panose="02030504050205020304" pitchFamily="18" charset="0"/>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Data Collection</a:t>
            </a:r>
          </a:p>
        </p:txBody>
      </p:sp>
      <p:sp>
        <p:nvSpPr>
          <p:cNvPr id="3" name="Snip Single Corner Rectangle 2"/>
          <p:cNvSpPr/>
          <p:nvPr/>
        </p:nvSpPr>
        <p:spPr>
          <a:xfrm>
            <a:off x="1950720" y="191244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entaur" panose="02030504050205020304" pitchFamily="18" charset="0"/>
              </a:rPr>
              <a:t>Use </a:t>
            </a:r>
            <a:r>
              <a:rPr lang="en-US" dirty="0" err="1" smtClean="0">
                <a:latin typeface="Centaur" panose="02030504050205020304" pitchFamily="18" charset="0"/>
              </a:rPr>
              <a:t>SpaceX</a:t>
            </a:r>
            <a:r>
              <a:rPr lang="en-US" dirty="0" smtClean="0">
                <a:latin typeface="Centaur" panose="02030504050205020304" pitchFamily="18" charset="0"/>
              </a:rPr>
              <a:t> Rest API</a:t>
            </a:r>
            <a:endParaRPr lang="en-US" dirty="0">
              <a:latin typeface="Centaur" panose="02030504050205020304" pitchFamily="18" charset="0"/>
            </a:endParaRPr>
          </a:p>
        </p:txBody>
      </p:sp>
      <p:sp>
        <p:nvSpPr>
          <p:cNvPr id="7" name="Snip Single Corner Rectangle 6"/>
          <p:cNvSpPr/>
          <p:nvPr/>
        </p:nvSpPr>
        <p:spPr>
          <a:xfrm>
            <a:off x="4409440" y="191244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entaur" panose="02030504050205020304" pitchFamily="18" charset="0"/>
              </a:rPr>
              <a:t>SpaceX</a:t>
            </a:r>
            <a:r>
              <a:rPr lang="en-US" dirty="0" smtClean="0">
                <a:latin typeface="Centaur" panose="02030504050205020304" pitchFamily="18" charset="0"/>
              </a:rPr>
              <a:t> data in JSON</a:t>
            </a:r>
            <a:endParaRPr lang="en-US" dirty="0">
              <a:latin typeface="Centaur" panose="02030504050205020304" pitchFamily="18" charset="0"/>
            </a:endParaRPr>
          </a:p>
        </p:txBody>
      </p:sp>
      <p:sp>
        <p:nvSpPr>
          <p:cNvPr id="8" name="Snip Single Corner Rectangle 7"/>
          <p:cNvSpPr/>
          <p:nvPr/>
        </p:nvSpPr>
        <p:spPr>
          <a:xfrm>
            <a:off x="1950720" y="461818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entaur" panose="02030504050205020304" pitchFamily="18" charset="0"/>
              </a:rPr>
              <a:t>Get HTML response data from Wikipedia</a:t>
            </a:r>
            <a:endParaRPr lang="en-US" dirty="0">
              <a:latin typeface="Centaur" panose="02030504050205020304" pitchFamily="18" charset="0"/>
            </a:endParaRPr>
          </a:p>
        </p:txBody>
      </p:sp>
      <p:sp>
        <p:nvSpPr>
          <p:cNvPr id="9" name="Snip Single Corner Rectangle 8"/>
          <p:cNvSpPr/>
          <p:nvPr/>
        </p:nvSpPr>
        <p:spPr>
          <a:xfrm>
            <a:off x="4409440" y="461818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entaur" panose="02030504050205020304" pitchFamily="18" charset="0"/>
              </a:rPr>
              <a:t>Extract Data using Beautiful soup</a:t>
            </a:r>
            <a:endParaRPr lang="en-US" dirty="0">
              <a:latin typeface="Centaur" panose="02030504050205020304" pitchFamily="18" charset="0"/>
            </a:endParaRPr>
          </a:p>
        </p:txBody>
      </p:sp>
      <p:sp>
        <p:nvSpPr>
          <p:cNvPr id="13" name="Snip Single Corner Rectangle 12"/>
          <p:cNvSpPr/>
          <p:nvPr/>
        </p:nvSpPr>
        <p:spPr>
          <a:xfrm>
            <a:off x="6957410" y="191244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entaur" panose="02030504050205020304" pitchFamily="18" charset="0"/>
              </a:rPr>
              <a:t>Normalize data into </a:t>
            </a:r>
            <a:r>
              <a:rPr lang="en-US" dirty="0" err="1" smtClean="0">
                <a:latin typeface="Centaur" panose="02030504050205020304" pitchFamily="18" charset="0"/>
              </a:rPr>
              <a:t>csv</a:t>
            </a:r>
            <a:r>
              <a:rPr lang="en-US" dirty="0" smtClean="0">
                <a:latin typeface="Centaur" panose="02030504050205020304" pitchFamily="18" charset="0"/>
              </a:rPr>
              <a:t> file</a:t>
            </a:r>
            <a:endParaRPr lang="en-US" dirty="0">
              <a:latin typeface="Centaur" panose="02030504050205020304" pitchFamily="18" charset="0"/>
            </a:endParaRPr>
          </a:p>
        </p:txBody>
      </p:sp>
      <p:sp>
        <p:nvSpPr>
          <p:cNvPr id="14" name="Snip Single Corner Rectangle 13"/>
          <p:cNvSpPr/>
          <p:nvPr/>
        </p:nvSpPr>
        <p:spPr>
          <a:xfrm>
            <a:off x="6957410" y="4618185"/>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entaur" panose="02030504050205020304" pitchFamily="18" charset="0"/>
              </a:rPr>
              <a:t>Normalize </a:t>
            </a:r>
            <a:r>
              <a:rPr lang="en-US" dirty="0">
                <a:latin typeface="Centaur" panose="02030504050205020304" pitchFamily="18" charset="0"/>
              </a:rPr>
              <a:t>data into </a:t>
            </a:r>
            <a:r>
              <a:rPr lang="en-US" dirty="0" err="1">
                <a:latin typeface="Centaur" panose="02030504050205020304" pitchFamily="18" charset="0"/>
              </a:rPr>
              <a:t>csv</a:t>
            </a:r>
            <a:r>
              <a:rPr lang="en-US" dirty="0">
                <a:latin typeface="Centaur" panose="02030504050205020304" pitchFamily="18" charset="0"/>
              </a:rPr>
              <a:t> file</a:t>
            </a:r>
          </a:p>
        </p:txBody>
      </p:sp>
      <p:sp>
        <p:nvSpPr>
          <p:cNvPr id="15" name="Snip Single Corner Rectangle 14"/>
          <p:cNvSpPr/>
          <p:nvPr/>
        </p:nvSpPr>
        <p:spPr>
          <a:xfrm>
            <a:off x="10086372" y="3221728"/>
            <a:ext cx="1828800" cy="11801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entaur" panose="02030504050205020304" pitchFamily="18" charset="0"/>
              </a:rPr>
              <a:t>Data to further process</a:t>
            </a:r>
            <a:endParaRPr lang="en-US" dirty="0">
              <a:latin typeface="Centaur" panose="02030504050205020304" pitchFamily="18" charset="0"/>
            </a:endParaRPr>
          </a:p>
        </p:txBody>
      </p:sp>
      <p:cxnSp>
        <p:nvCxnSpPr>
          <p:cNvPr id="16" name="Straight Arrow Connector 15"/>
          <p:cNvCxnSpPr>
            <a:stCxn id="3" idx="0"/>
            <a:endCxn id="7" idx="2"/>
          </p:cNvCxnSpPr>
          <p:nvPr/>
        </p:nvCxnSpPr>
        <p:spPr>
          <a:xfrm>
            <a:off x="3779520" y="2502520"/>
            <a:ext cx="6299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3" idx="2"/>
          </p:cNvCxnSpPr>
          <p:nvPr/>
        </p:nvCxnSpPr>
        <p:spPr>
          <a:xfrm>
            <a:off x="6238240" y="2502520"/>
            <a:ext cx="71917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2"/>
          </p:cNvCxnSpPr>
          <p:nvPr/>
        </p:nvCxnSpPr>
        <p:spPr>
          <a:xfrm>
            <a:off x="3779520" y="5208260"/>
            <a:ext cx="6299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0"/>
            <a:endCxn id="14" idx="2"/>
          </p:cNvCxnSpPr>
          <p:nvPr/>
        </p:nvCxnSpPr>
        <p:spPr>
          <a:xfrm>
            <a:off x="6238240" y="5208260"/>
            <a:ext cx="71917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3" idx="0"/>
          </p:cNvCxnSpPr>
          <p:nvPr/>
        </p:nvCxnSpPr>
        <p:spPr>
          <a:xfrm>
            <a:off x="8786210" y="2502520"/>
            <a:ext cx="1300162" cy="1058297"/>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4" idx="0"/>
          </p:cNvCxnSpPr>
          <p:nvPr/>
        </p:nvCxnSpPr>
        <p:spPr>
          <a:xfrm flipV="1">
            <a:off x="8786210" y="4149963"/>
            <a:ext cx="1300162" cy="105829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8</a:t>
            </a:fld>
            <a:endParaRPr lang="en-US">
              <a:latin typeface="Centaur" panose="02030504050205020304" pitchFamily="18" charset="0"/>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7" y="1311461"/>
            <a:ext cx="6398769" cy="4714689"/>
          </a:xfrm>
          <a:prstGeom prst="rect">
            <a:avLst/>
          </a:prstGeom>
        </p:spPr>
        <p:txBody>
          <a:bodyPr vert="horz" lIns="91440" tIns="45720" rIns="91440" bIns="45720" rtlCol="0" anchor="t">
            <a:noAutofit/>
          </a:bodyPr>
          <a:lstStyle/>
          <a:p>
            <a:pPr>
              <a:lnSpc>
                <a:spcPct val="100000"/>
              </a:lnSpc>
              <a:spcBef>
                <a:spcPts val="600"/>
              </a:spcBef>
            </a:pPr>
            <a:r>
              <a:rPr lang="en-US" sz="2400" dirty="0" smtClean="0">
                <a:solidFill>
                  <a:schemeClr val="accent3">
                    <a:lumMod val="25000"/>
                  </a:schemeClr>
                </a:solidFill>
                <a:latin typeface="Centaur" panose="02030504050205020304" pitchFamily="18" charset="0"/>
              </a:rPr>
              <a:t>Data collection </a:t>
            </a:r>
            <a:r>
              <a:rPr lang="en-US" sz="2400" dirty="0">
                <a:solidFill>
                  <a:schemeClr val="accent3">
                    <a:lumMod val="25000"/>
                  </a:schemeClr>
                </a:solidFill>
                <a:latin typeface="Centaur" panose="02030504050205020304" pitchFamily="18" charset="0"/>
              </a:rPr>
              <a:t>with </a:t>
            </a:r>
            <a:r>
              <a:rPr lang="en-US" sz="2400" dirty="0" err="1">
                <a:solidFill>
                  <a:schemeClr val="accent3">
                    <a:lumMod val="25000"/>
                  </a:schemeClr>
                </a:solidFill>
                <a:latin typeface="Centaur" panose="02030504050205020304" pitchFamily="18" charset="0"/>
              </a:rPr>
              <a:t>SpaceX</a:t>
            </a:r>
            <a:r>
              <a:rPr lang="en-US" sz="2400" dirty="0">
                <a:solidFill>
                  <a:schemeClr val="accent3">
                    <a:lumMod val="25000"/>
                  </a:schemeClr>
                </a:solidFill>
                <a:latin typeface="Centaur" panose="02030504050205020304" pitchFamily="18" charset="0"/>
              </a:rPr>
              <a:t> REST </a:t>
            </a:r>
            <a:r>
              <a:rPr lang="en-US" sz="2400" dirty="0" smtClean="0">
                <a:solidFill>
                  <a:schemeClr val="accent3">
                    <a:lumMod val="25000"/>
                  </a:schemeClr>
                </a:solidFill>
                <a:latin typeface="Centaur" panose="02030504050205020304" pitchFamily="18" charset="0"/>
              </a:rPr>
              <a:t>calls.</a:t>
            </a:r>
          </a:p>
          <a:p>
            <a:pPr marL="457200" lvl="1" indent="0">
              <a:lnSpc>
                <a:spcPct val="100000"/>
              </a:lnSpc>
              <a:spcBef>
                <a:spcPts val="600"/>
              </a:spcBef>
              <a:buNone/>
            </a:pPr>
            <a:r>
              <a:rPr lang="en-US" sz="2000" dirty="0" smtClean="0">
                <a:solidFill>
                  <a:schemeClr val="accent3">
                    <a:lumMod val="25000"/>
                  </a:schemeClr>
                </a:solidFill>
                <a:latin typeface="Centaur" panose="02030504050205020304" pitchFamily="18" charset="0"/>
              </a:rPr>
              <a:t>1. </a:t>
            </a:r>
            <a:r>
              <a:rPr lang="en-US" sz="2000" dirty="0">
                <a:solidFill>
                  <a:schemeClr val="bg2">
                    <a:lumMod val="75000"/>
                  </a:schemeClr>
                </a:solidFill>
                <a:latin typeface="Centaur" panose="02030504050205020304" pitchFamily="18" charset="0"/>
                <a:hlinkClick r:id="rId3">
                  <a:extLst>
                    <a:ext uri="{A12FA001-AC4F-418D-AE19-62706E023703}">
                      <ahyp:hlinkClr xmlns="" xmlns:ahyp="http://schemas.microsoft.com/office/drawing/2018/hyperlinkcolor" xmlns:lc="http://schemas.openxmlformats.org/drawingml/2006/lockedCanvas" val="tx"/>
                    </a:ext>
                  </a:extLst>
                </a:hlinkClick>
              </a:rPr>
              <a:t>https://github.com/r-spacex/SpaceX-API</a:t>
            </a:r>
            <a:endParaRPr lang="en-US" sz="2000" dirty="0">
              <a:solidFill>
                <a:schemeClr val="bg2">
                  <a:lumMod val="75000"/>
                </a:schemeClr>
              </a:solidFill>
              <a:latin typeface="Centaur" panose="02030504050205020304" pitchFamily="18" charset="0"/>
            </a:endParaRPr>
          </a:p>
          <a:p>
            <a:pPr marL="457200" lvl="1" indent="0">
              <a:lnSpc>
                <a:spcPct val="100000"/>
              </a:lnSpc>
              <a:spcBef>
                <a:spcPts val="600"/>
              </a:spcBef>
              <a:buNone/>
            </a:pPr>
            <a:r>
              <a:rPr lang="en-US" sz="2000" dirty="0" smtClean="0">
                <a:solidFill>
                  <a:schemeClr val="accent3">
                    <a:lumMod val="25000"/>
                  </a:schemeClr>
                </a:solidFill>
                <a:latin typeface="Centaur" panose="02030504050205020304" pitchFamily="18" charset="0"/>
              </a:rPr>
              <a:t>2</a:t>
            </a:r>
            <a:r>
              <a:rPr lang="en-US" sz="2000" dirty="0">
                <a:solidFill>
                  <a:schemeClr val="accent3">
                    <a:lumMod val="25000"/>
                  </a:schemeClr>
                </a:solidFill>
                <a:latin typeface="Centaur" panose="02030504050205020304" pitchFamily="18" charset="0"/>
              </a:rPr>
              <a:t>. </a:t>
            </a:r>
            <a:r>
              <a:rPr lang="en-US" sz="2000" dirty="0">
                <a:solidFill>
                  <a:schemeClr val="accent3">
                    <a:lumMod val="25000"/>
                  </a:schemeClr>
                </a:solidFill>
                <a:latin typeface="Centaur" panose="02030504050205020304" pitchFamily="18" charset="0"/>
                <a:hlinkClick r:id="rId4"/>
              </a:rPr>
              <a:t>https://api.spacexdata.com/v4/rockets</a:t>
            </a:r>
            <a:r>
              <a:rPr lang="en-US" sz="2000" dirty="0" smtClean="0">
                <a:solidFill>
                  <a:schemeClr val="accent3">
                    <a:lumMod val="25000"/>
                  </a:schemeClr>
                </a:solidFill>
                <a:latin typeface="Centaur" panose="02030504050205020304" pitchFamily="18" charset="0"/>
                <a:hlinkClick r:id="rId4"/>
              </a:rPr>
              <a:t>/</a:t>
            </a:r>
            <a:endParaRPr lang="en-US" sz="2000" dirty="0" smtClean="0">
              <a:solidFill>
                <a:schemeClr val="accent3">
                  <a:lumMod val="25000"/>
                </a:schemeClr>
              </a:solidFill>
              <a:latin typeface="Centaur" panose="02030504050205020304" pitchFamily="18" charset="0"/>
            </a:endParaRPr>
          </a:p>
          <a:p>
            <a:pPr marL="457200" lvl="1" indent="0">
              <a:lnSpc>
                <a:spcPct val="100000"/>
              </a:lnSpc>
              <a:spcBef>
                <a:spcPts val="600"/>
              </a:spcBef>
              <a:buNone/>
            </a:pPr>
            <a:r>
              <a:rPr lang="en-US" sz="2000" dirty="0">
                <a:solidFill>
                  <a:schemeClr val="accent3">
                    <a:lumMod val="25000"/>
                  </a:schemeClr>
                </a:solidFill>
                <a:latin typeface="Centaur" panose="02030504050205020304" pitchFamily="18" charset="0"/>
              </a:rPr>
              <a:t>3. </a:t>
            </a:r>
            <a:r>
              <a:rPr lang="en-US" sz="2000" dirty="0">
                <a:solidFill>
                  <a:schemeClr val="accent3">
                    <a:lumMod val="25000"/>
                  </a:schemeClr>
                </a:solidFill>
                <a:latin typeface="Centaur" panose="02030504050205020304" pitchFamily="18" charset="0"/>
                <a:hlinkClick r:id="rId5"/>
              </a:rPr>
              <a:t>https://api.spacexdata.com/v4/launchpads</a:t>
            </a:r>
            <a:r>
              <a:rPr lang="en-US" sz="2000" dirty="0" smtClean="0">
                <a:solidFill>
                  <a:schemeClr val="accent3">
                    <a:lumMod val="25000"/>
                  </a:schemeClr>
                </a:solidFill>
                <a:latin typeface="Centaur" panose="02030504050205020304" pitchFamily="18" charset="0"/>
                <a:hlinkClick r:id="rId5"/>
              </a:rPr>
              <a:t>/</a:t>
            </a:r>
            <a:r>
              <a:rPr lang="en-US" sz="2000" dirty="0" smtClean="0">
                <a:solidFill>
                  <a:schemeClr val="accent3">
                    <a:lumMod val="25000"/>
                  </a:schemeClr>
                </a:solidFill>
                <a:latin typeface="Centaur" panose="02030504050205020304" pitchFamily="18" charset="0"/>
              </a:rPr>
              <a:t> </a:t>
            </a:r>
            <a:endParaRPr lang="en-US" sz="2000" dirty="0">
              <a:solidFill>
                <a:schemeClr val="accent3">
                  <a:lumMod val="25000"/>
                </a:schemeClr>
              </a:solidFill>
              <a:latin typeface="Centaur" panose="02030504050205020304" pitchFamily="18" charset="0"/>
            </a:endParaRPr>
          </a:p>
          <a:p>
            <a:pPr marL="457200" lvl="1" indent="0">
              <a:lnSpc>
                <a:spcPct val="100000"/>
              </a:lnSpc>
              <a:spcBef>
                <a:spcPts val="600"/>
              </a:spcBef>
              <a:buNone/>
            </a:pPr>
            <a:r>
              <a:rPr lang="en-US" sz="2000" dirty="0" smtClean="0">
                <a:solidFill>
                  <a:schemeClr val="accent3">
                    <a:lumMod val="25000"/>
                  </a:schemeClr>
                </a:solidFill>
                <a:latin typeface="Centaur" panose="02030504050205020304" pitchFamily="18" charset="0"/>
              </a:rPr>
              <a:t>4. </a:t>
            </a:r>
            <a:r>
              <a:rPr lang="en-US" sz="2000" dirty="0" smtClean="0">
                <a:solidFill>
                  <a:schemeClr val="accent3">
                    <a:lumMod val="25000"/>
                  </a:schemeClr>
                </a:solidFill>
                <a:latin typeface="Centaur" panose="02030504050205020304" pitchFamily="18" charset="0"/>
                <a:hlinkClick r:id="rId6"/>
              </a:rPr>
              <a:t>https</a:t>
            </a:r>
            <a:r>
              <a:rPr lang="en-US" sz="2000" dirty="0">
                <a:solidFill>
                  <a:schemeClr val="accent3">
                    <a:lumMod val="25000"/>
                  </a:schemeClr>
                </a:solidFill>
                <a:latin typeface="Centaur" panose="02030504050205020304" pitchFamily="18" charset="0"/>
                <a:hlinkClick r:id="rId6"/>
              </a:rPr>
              <a:t>://api.spacexdata.com/v4/payloads</a:t>
            </a:r>
            <a:r>
              <a:rPr lang="en-US" sz="2000" dirty="0" smtClean="0">
                <a:solidFill>
                  <a:schemeClr val="accent3">
                    <a:lumMod val="25000"/>
                  </a:schemeClr>
                </a:solidFill>
                <a:latin typeface="Centaur" panose="02030504050205020304" pitchFamily="18" charset="0"/>
                <a:hlinkClick r:id="rId6"/>
              </a:rPr>
              <a:t>/</a:t>
            </a:r>
            <a:r>
              <a:rPr lang="en-US" sz="2000" dirty="0" smtClean="0">
                <a:solidFill>
                  <a:schemeClr val="accent3">
                    <a:lumMod val="25000"/>
                  </a:schemeClr>
                </a:solidFill>
                <a:latin typeface="Centaur" panose="02030504050205020304" pitchFamily="18" charset="0"/>
              </a:rPr>
              <a:t> </a:t>
            </a:r>
            <a:endParaRPr lang="en-US" sz="2000" dirty="0">
              <a:solidFill>
                <a:schemeClr val="accent3">
                  <a:lumMod val="25000"/>
                </a:schemeClr>
              </a:solidFill>
              <a:latin typeface="Centaur" panose="02030504050205020304" pitchFamily="18" charset="0"/>
            </a:endParaRPr>
          </a:p>
          <a:p>
            <a:pPr marL="457200" lvl="1" indent="0">
              <a:lnSpc>
                <a:spcPct val="100000"/>
              </a:lnSpc>
              <a:spcBef>
                <a:spcPts val="600"/>
              </a:spcBef>
              <a:buNone/>
            </a:pPr>
            <a:r>
              <a:rPr lang="en-US" sz="2000" dirty="0" smtClean="0">
                <a:solidFill>
                  <a:schemeClr val="accent3">
                    <a:lumMod val="25000"/>
                  </a:schemeClr>
                </a:solidFill>
                <a:latin typeface="Centaur" panose="02030504050205020304" pitchFamily="18" charset="0"/>
              </a:rPr>
              <a:t>5. </a:t>
            </a:r>
            <a:r>
              <a:rPr lang="en-US" sz="2000" dirty="0" smtClean="0">
                <a:solidFill>
                  <a:schemeClr val="accent3">
                    <a:lumMod val="25000"/>
                  </a:schemeClr>
                </a:solidFill>
                <a:latin typeface="Centaur" panose="02030504050205020304" pitchFamily="18" charset="0"/>
                <a:hlinkClick r:id="rId7"/>
              </a:rPr>
              <a:t>https</a:t>
            </a:r>
            <a:r>
              <a:rPr lang="en-US" sz="2000" dirty="0">
                <a:solidFill>
                  <a:schemeClr val="accent3">
                    <a:lumMod val="25000"/>
                  </a:schemeClr>
                </a:solidFill>
                <a:latin typeface="Centaur" panose="02030504050205020304" pitchFamily="18" charset="0"/>
                <a:hlinkClick r:id="rId7"/>
              </a:rPr>
              <a:t>://api.spacexdata.com/v4/cores</a:t>
            </a:r>
            <a:r>
              <a:rPr lang="en-US" sz="2000" dirty="0" smtClean="0">
                <a:solidFill>
                  <a:schemeClr val="accent3">
                    <a:lumMod val="25000"/>
                  </a:schemeClr>
                </a:solidFill>
                <a:latin typeface="Centaur" panose="02030504050205020304" pitchFamily="18" charset="0"/>
                <a:hlinkClick r:id="rId7"/>
              </a:rPr>
              <a:t>/</a:t>
            </a:r>
            <a:r>
              <a:rPr lang="en-US" sz="2000" dirty="0" smtClean="0">
                <a:solidFill>
                  <a:schemeClr val="accent3">
                    <a:lumMod val="25000"/>
                  </a:schemeClr>
                </a:solidFill>
                <a:latin typeface="Centaur" panose="02030504050205020304" pitchFamily="18" charset="0"/>
              </a:rPr>
              <a:t> </a:t>
            </a:r>
          </a:p>
          <a:p>
            <a:pPr>
              <a:lnSpc>
                <a:spcPct val="100000"/>
              </a:lnSpc>
              <a:spcBef>
                <a:spcPts val="600"/>
              </a:spcBef>
            </a:pPr>
            <a:r>
              <a:rPr lang="en-US" sz="2400" dirty="0" err="1" smtClean="0">
                <a:solidFill>
                  <a:schemeClr val="accent3">
                    <a:lumMod val="25000"/>
                  </a:schemeClr>
                </a:solidFill>
                <a:latin typeface="Centaur" panose="02030504050205020304" pitchFamily="18" charset="0"/>
              </a:rPr>
              <a:t>Github</a:t>
            </a:r>
            <a:r>
              <a:rPr lang="en-US" sz="2400" dirty="0" smtClean="0">
                <a:solidFill>
                  <a:schemeClr val="accent3">
                    <a:lumMod val="25000"/>
                  </a:schemeClr>
                </a:solidFill>
                <a:latin typeface="Centaur" panose="02030504050205020304" pitchFamily="18" charset="0"/>
              </a:rPr>
              <a:t> link</a:t>
            </a:r>
          </a:p>
          <a:p>
            <a:pPr marL="457200" lvl="1" indent="0">
              <a:lnSpc>
                <a:spcPct val="100000"/>
              </a:lnSpc>
              <a:spcBef>
                <a:spcPts val="600"/>
              </a:spcBef>
              <a:buNone/>
            </a:pPr>
            <a:r>
              <a:rPr lang="en-US" sz="2000" dirty="0" smtClean="0">
                <a:solidFill>
                  <a:schemeClr val="accent3">
                    <a:lumMod val="25000"/>
                  </a:schemeClr>
                </a:solidFill>
                <a:latin typeface="Centaur" panose="02030504050205020304" pitchFamily="18" charset="0"/>
                <a:hlinkClick r:id="rId8"/>
              </a:rPr>
              <a:t>https</a:t>
            </a:r>
            <a:r>
              <a:rPr lang="en-US" sz="2000" dirty="0">
                <a:solidFill>
                  <a:schemeClr val="accent3">
                    <a:lumMod val="25000"/>
                  </a:schemeClr>
                </a:solidFill>
                <a:latin typeface="Centaur" panose="02030504050205020304" pitchFamily="18" charset="0"/>
                <a:hlinkClick r:id="rId8"/>
              </a:rPr>
              <a:t>://</a:t>
            </a:r>
            <a:r>
              <a:rPr lang="en-US" sz="2000" dirty="0" smtClean="0">
                <a:solidFill>
                  <a:schemeClr val="accent3">
                    <a:lumMod val="25000"/>
                  </a:schemeClr>
                </a:solidFill>
                <a:latin typeface="Centaur" panose="02030504050205020304" pitchFamily="18" charset="0"/>
                <a:hlinkClick r:id="rId8"/>
              </a:rPr>
              <a:t>github.com/saturn-sam/IBM_Data_Science/blob/b0a38417a03b0e22d0f37db279deacf6b7c46b6b/C10/W1/solved-jupyter-labs-spacex-data-collection-api.ipynb</a:t>
            </a:r>
            <a:endParaRPr lang="en-US" sz="2800" dirty="0">
              <a:latin typeface="Centaur" panose="02030504050205020304" pitchFamily="18" charset="0"/>
            </a:endParaRPr>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Data Collection – SpaceX API</a:t>
            </a:r>
          </a:p>
        </p:txBody>
      </p:sp>
      <p:pic>
        <p:nvPicPr>
          <p:cNvPr id="2" name="Picture 1"/>
          <p:cNvPicPr>
            <a:picLocks noChangeAspect="1"/>
          </p:cNvPicPr>
          <p:nvPr/>
        </p:nvPicPr>
        <p:blipFill>
          <a:blip r:embed="rId9"/>
          <a:stretch>
            <a:fillRect/>
          </a:stretch>
        </p:blipFill>
        <p:spPr>
          <a:xfrm>
            <a:off x="7364264" y="1311461"/>
            <a:ext cx="3741115" cy="5418949"/>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latin typeface="Centaur" panose="02030504050205020304" pitchFamily="18" charset="0"/>
              </a:rPr>
              <a:t>9</a:t>
            </a:fld>
            <a:endParaRPr lang="en-US">
              <a:latin typeface="Centaur" panose="02030504050205020304" pitchFamily="18" charset="0"/>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392500"/>
            <a:ext cx="7020110" cy="4211376"/>
          </a:xfrm>
          <a:prstGeom prst="rect">
            <a:avLst/>
          </a:prstGeom>
        </p:spPr>
        <p:txBody>
          <a:bodyPr lIns="91440" tIns="45720" rIns="91440" bIns="45720" anchor="t">
            <a:noAutofit/>
          </a:bodyPr>
          <a:lstStyle/>
          <a:p>
            <a:pPr>
              <a:lnSpc>
                <a:spcPct val="100000"/>
              </a:lnSpc>
              <a:spcBef>
                <a:spcPts val="600"/>
              </a:spcBef>
            </a:pPr>
            <a:r>
              <a:rPr lang="en-US" dirty="0" smtClean="0">
                <a:solidFill>
                  <a:schemeClr val="accent3">
                    <a:lumMod val="25000"/>
                  </a:schemeClr>
                </a:solidFill>
                <a:latin typeface="Centaur" panose="02030504050205020304" pitchFamily="18" charset="0"/>
              </a:rPr>
              <a:t>Web Scrapping URL</a:t>
            </a:r>
          </a:p>
          <a:p>
            <a:pPr marL="457200" lvl="1" indent="0">
              <a:lnSpc>
                <a:spcPct val="100000"/>
              </a:lnSpc>
              <a:spcBef>
                <a:spcPts val="600"/>
              </a:spcBef>
              <a:buNone/>
            </a:pPr>
            <a:r>
              <a:rPr lang="en-US" dirty="0">
                <a:solidFill>
                  <a:schemeClr val="bg2">
                    <a:lumMod val="75000"/>
                  </a:schemeClr>
                </a:solidFill>
                <a:latin typeface="Centaur" panose="02030504050205020304" pitchFamily="18" charset="0"/>
                <a:hlinkClick r:id="rId3"/>
              </a:rPr>
              <a:t>https://</a:t>
            </a:r>
            <a:r>
              <a:rPr lang="en-US" dirty="0" smtClean="0">
                <a:solidFill>
                  <a:schemeClr val="bg2">
                    <a:lumMod val="75000"/>
                  </a:schemeClr>
                </a:solidFill>
                <a:latin typeface="Centaur" panose="02030504050205020304" pitchFamily="18" charset="0"/>
                <a:hlinkClick r:id="rId3"/>
              </a:rPr>
              <a:t>en.wikipedia.org/wiki/List_of_Falcon_9_and_Falcon_Heavy_launches</a:t>
            </a:r>
            <a:endParaRPr lang="en-US" dirty="0" smtClean="0">
              <a:solidFill>
                <a:schemeClr val="bg2">
                  <a:lumMod val="75000"/>
                </a:schemeClr>
              </a:solidFill>
              <a:latin typeface="Centaur" panose="02030504050205020304" pitchFamily="18" charset="0"/>
            </a:endParaRPr>
          </a:p>
          <a:p>
            <a:pPr marL="457200" lvl="1" indent="0">
              <a:lnSpc>
                <a:spcPct val="100000"/>
              </a:lnSpc>
              <a:spcBef>
                <a:spcPts val="600"/>
              </a:spcBef>
              <a:buNone/>
            </a:pPr>
            <a:endParaRPr lang="en-US" sz="2800" dirty="0">
              <a:solidFill>
                <a:schemeClr val="accent3">
                  <a:lumMod val="25000"/>
                </a:schemeClr>
              </a:solidFill>
              <a:latin typeface="Centaur" panose="02030504050205020304" pitchFamily="18" charset="0"/>
            </a:endParaRPr>
          </a:p>
          <a:p>
            <a:pPr>
              <a:lnSpc>
                <a:spcPct val="100000"/>
              </a:lnSpc>
              <a:spcBef>
                <a:spcPts val="600"/>
              </a:spcBef>
            </a:pPr>
            <a:r>
              <a:rPr lang="en-US" dirty="0" err="1" smtClean="0">
                <a:solidFill>
                  <a:schemeClr val="accent3">
                    <a:lumMod val="25000"/>
                  </a:schemeClr>
                </a:solidFill>
                <a:latin typeface="Centaur" panose="02030504050205020304" pitchFamily="18" charset="0"/>
              </a:rPr>
              <a:t>Github</a:t>
            </a:r>
            <a:r>
              <a:rPr lang="en-US" dirty="0" smtClean="0">
                <a:solidFill>
                  <a:schemeClr val="accent3">
                    <a:lumMod val="25000"/>
                  </a:schemeClr>
                </a:solidFill>
                <a:latin typeface="Centaur" panose="02030504050205020304" pitchFamily="18" charset="0"/>
              </a:rPr>
              <a:t> URL:</a:t>
            </a:r>
          </a:p>
          <a:p>
            <a:pPr marL="457200" lvl="1" indent="0">
              <a:lnSpc>
                <a:spcPct val="100000"/>
              </a:lnSpc>
              <a:spcBef>
                <a:spcPts val="600"/>
              </a:spcBef>
              <a:buNone/>
            </a:pPr>
            <a:r>
              <a:rPr lang="en-US" dirty="0">
                <a:solidFill>
                  <a:schemeClr val="accent3">
                    <a:lumMod val="25000"/>
                  </a:schemeClr>
                </a:solidFill>
                <a:latin typeface="Centaur" panose="02030504050205020304" pitchFamily="18" charset="0"/>
                <a:hlinkClick r:id="rId4"/>
              </a:rPr>
              <a:t>https://</a:t>
            </a:r>
            <a:r>
              <a:rPr lang="en-US" dirty="0" smtClean="0">
                <a:solidFill>
                  <a:schemeClr val="accent3">
                    <a:lumMod val="25000"/>
                  </a:schemeClr>
                </a:solidFill>
                <a:latin typeface="Centaur" panose="02030504050205020304" pitchFamily="18" charset="0"/>
                <a:hlinkClick r:id="rId4"/>
              </a:rPr>
              <a:t>github.com/saturn-sam/IBM_Data_Science/blob/b0a38417a03b0e22d0f37db279deacf6b7c46b6b/C10/W1/solved-jupyter-labs-webscraping.ipynb</a:t>
            </a:r>
            <a:r>
              <a:rPr lang="en-US" dirty="0" smtClean="0">
                <a:solidFill>
                  <a:schemeClr val="accent3">
                    <a:lumMod val="25000"/>
                  </a:schemeClr>
                </a:solidFill>
                <a:latin typeface="Centaur" panose="02030504050205020304" pitchFamily="18" charset="0"/>
              </a:rPr>
              <a:t> </a:t>
            </a:r>
            <a:endParaRPr lang="en-US" dirty="0">
              <a:solidFill>
                <a:schemeClr val="accent3">
                  <a:lumMod val="25000"/>
                </a:schemeClr>
              </a:solidFill>
              <a:latin typeface="Centaur" panose="02030504050205020304" pitchFamily="18"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Centaur" panose="02030504050205020304" pitchFamily="18" charset="0"/>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entaur" panose="02030504050205020304" pitchFamily="18" charset="0"/>
              </a:rPr>
              <a:t>Data Collection - Scraping</a:t>
            </a:r>
          </a:p>
        </p:txBody>
      </p:sp>
      <p:pic>
        <p:nvPicPr>
          <p:cNvPr id="5" name="Picture 4"/>
          <p:cNvPicPr>
            <a:picLocks noChangeAspect="1"/>
          </p:cNvPicPr>
          <p:nvPr/>
        </p:nvPicPr>
        <p:blipFill>
          <a:blip r:embed="rId5"/>
          <a:stretch>
            <a:fillRect/>
          </a:stretch>
        </p:blipFill>
        <p:spPr>
          <a:xfrm>
            <a:off x="8113749" y="1392499"/>
            <a:ext cx="3067050" cy="5362575"/>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340</TotalTime>
  <Words>2228</Words>
  <Application>Microsoft Office PowerPoint</Application>
  <PresentationFormat>Widescreen</PresentationFormat>
  <Paragraphs>388</Paragraphs>
  <Slides>47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Centaur</vt:lpstr>
      <vt:lpstr>IBM Plex Mono SemiBold</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Md Samrat Uz Zaman</cp:lastModifiedBy>
  <cp:revision>246</cp:revision>
  <dcterms:created xsi:type="dcterms:W3CDTF">2021-04-29T18:58:34Z</dcterms:created>
  <dcterms:modified xsi:type="dcterms:W3CDTF">2024-04-13T14:02:15Z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